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9" r:id="rId5"/>
  </p:sldMasterIdLst>
  <p:notesMasterIdLst>
    <p:notesMasterId r:id="rId43"/>
  </p:notesMasterIdLst>
  <p:handoutMasterIdLst>
    <p:handoutMasterId r:id="rId44"/>
  </p:handoutMasterIdLst>
  <p:sldIdLst>
    <p:sldId id="256" r:id="rId6"/>
    <p:sldId id="257" r:id="rId7"/>
    <p:sldId id="332" r:id="rId8"/>
    <p:sldId id="262" r:id="rId9"/>
    <p:sldId id="258" r:id="rId10"/>
    <p:sldId id="294" r:id="rId11"/>
    <p:sldId id="295" r:id="rId12"/>
    <p:sldId id="287" r:id="rId13"/>
    <p:sldId id="268" r:id="rId14"/>
    <p:sldId id="293" r:id="rId15"/>
    <p:sldId id="263" r:id="rId16"/>
    <p:sldId id="305" r:id="rId17"/>
    <p:sldId id="303" r:id="rId18"/>
    <p:sldId id="333" r:id="rId19"/>
    <p:sldId id="334" r:id="rId20"/>
    <p:sldId id="33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30" r:id="rId41"/>
    <p:sldId id="33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5257" autoAdjust="0"/>
  </p:normalViewPr>
  <p:slideViewPr>
    <p:cSldViewPr snapToGrid="0">
      <p:cViewPr>
        <p:scale>
          <a:sx n="100" d="100"/>
          <a:sy n="100" d="100"/>
        </p:scale>
        <p:origin x="1040" y="6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4/27/23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4/27/23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8BB7-8E55-1F77-9E40-B6D497512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3C7149-914B-70FD-7BF3-CE59B2E77A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A82F77-F148-A5B3-8033-5DE04BEBC9AA}"/>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87489B36-522B-C872-6156-75A58DDA54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4FAAD-9A77-8FC8-9B56-98389B8237D1}"/>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1153873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7CE2-688B-8065-0A92-884D2C285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F1AE6-21F8-71E9-4485-EB4D9DC34A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A34EB-36A4-9FBD-2C21-2FB9F5B086D4}"/>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EEF07CD3-2CFC-A1E2-3196-57EF222C1F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D91A46-760B-81C8-4277-7C9F6FF47A4C}"/>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38498438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BA56-16BB-82A8-7F24-0AB265E171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98A41A-4DAA-0125-CEA2-3269884F8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EE6D66-559B-AF3B-FFB8-9F9A0ED62A12}"/>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671757D0-A924-9E91-96AE-46EA5C8276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F2035-C52F-4ACB-1923-AC4CEB2C576E}"/>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4287621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C0E4-A677-7E0E-9123-389AB81AC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245921-0296-6A0F-B4C4-0C552F35C3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A1408E-7697-966E-D123-DF8197EE80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448930-C42C-CBDD-FCBA-EE5280C5E9FA}"/>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6" name="Footer Placeholder 5">
            <a:extLst>
              <a:ext uri="{FF2B5EF4-FFF2-40B4-BE49-F238E27FC236}">
                <a16:creationId xmlns:a16="http://schemas.microsoft.com/office/drawing/2014/main" id="{E8DFDA28-DADE-C21C-31AC-0661FB834E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7D21E1-3CAD-BE27-5CE8-275D1CB6D0DE}"/>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81236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7136-7847-C789-0FF7-4F9271D12D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7A4CBC-BB36-FB28-32DD-11C6BA3F2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045896-30B7-D32D-B4C7-856397FC46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37141B-E7EA-CC38-9B5F-3F63AF280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AC42E3-4DFF-2349-3B57-F3AA491D63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6041BA-8F5B-A127-A3BF-F0C46FB90CAC}"/>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8" name="Footer Placeholder 7">
            <a:extLst>
              <a:ext uri="{FF2B5EF4-FFF2-40B4-BE49-F238E27FC236}">
                <a16:creationId xmlns:a16="http://schemas.microsoft.com/office/drawing/2014/main" id="{6A1A73DD-3021-4C10-64AE-A7BD27F379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EC096D-C48F-471B-61DB-28B17754E3EA}"/>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951205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7D7D-9B17-0016-BF15-983F199CC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35C9C8-6C29-D9C4-A537-6630757D1470}"/>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4" name="Footer Placeholder 3">
            <a:extLst>
              <a:ext uri="{FF2B5EF4-FFF2-40B4-BE49-F238E27FC236}">
                <a16:creationId xmlns:a16="http://schemas.microsoft.com/office/drawing/2014/main" id="{362BF6BE-F585-F3DC-ECA9-C5DD106DB4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57F603-94C5-518E-88B8-95DD90636888}"/>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2256959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16276D-EE6B-D9CA-0252-E7399005D57C}"/>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3" name="Footer Placeholder 2">
            <a:extLst>
              <a:ext uri="{FF2B5EF4-FFF2-40B4-BE49-F238E27FC236}">
                <a16:creationId xmlns:a16="http://schemas.microsoft.com/office/drawing/2014/main" id="{7200C2B5-FF77-BD2D-24A9-E98A948B3C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2DD697-B1F5-7EF9-6B9A-8A1DF68157C6}"/>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2200408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5D9F-A6E6-0E37-5AD0-3F45C52C8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4519F-DBF4-1319-24AF-3618F4435F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747954-31CF-937F-5E32-84B66CDDC0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67519-EFA6-396E-0D7B-E0DA348E2E91}"/>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6" name="Footer Placeholder 5">
            <a:extLst>
              <a:ext uri="{FF2B5EF4-FFF2-40B4-BE49-F238E27FC236}">
                <a16:creationId xmlns:a16="http://schemas.microsoft.com/office/drawing/2014/main" id="{02FAB6A4-6C9F-58EE-BFFE-30B9BCF58D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D91389-D314-86D5-7832-4661E7FAAA12}"/>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20051143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CB98-84EE-1C75-2717-7112C83A1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E30F9C-E29A-1C28-3883-D40B3DA5E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62F6C7-7EB1-A8B6-01BD-BB5DEEA4D8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2C44D-6678-6617-C07D-C091AF79692C}"/>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6" name="Footer Placeholder 5">
            <a:extLst>
              <a:ext uri="{FF2B5EF4-FFF2-40B4-BE49-F238E27FC236}">
                <a16:creationId xmlns:a16="http://schemas.microsoft.com/office/drawing/2014/main" id="{740C98F5-F7E5-BDB5-6760-B15A5CA52B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D7B72-5E8F-925E-B5E6-A003D77300CA}"/>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1838864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04BD-F20C-3DF5-9A36-E1E50ABD4F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672FA9-3FFD-08E9-F777-7CC8D42C9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A5F371-D7E4-B427-86F0-AE6B272B9DAD}"/>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85847AA2-CE40-CF36-C2E9-11BD10F5C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B24AA-0E0B-E3CF-9A1F-F8652ACE503A}"/>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761299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104504-A00C-C992-9276-73658CF350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72FCD6-AC5D-8B91-C18A-BCC71D0EA9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94953-128A-CCC8-FFD2-04200B67ECA3}"/>
              </a:ext>
            </a:extLst>
          </p:cNvPr>
          <p:cNvSpPr>
            <a:spLocks noGrp="1"/>
          </p:cNvSpPr>
          <p:nvPr>
            <p:ph type="dt" sz="half" idx="10"/>
          </p:nvPr>
        </p:nvSpPr>
        <p:spPr/>
        <p:txBody>
          <a:body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C1E4DB3F-6321-4DB2-0956-53072E588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676C0-27B5-EC87-77F2-28F7AA830017}"/>
              </a:ext>
            </a:extLst>
          </p:cNvPr>
          <p:cNvSpPr>
            <a:spLocks noGrp="1"/>
          </p:cNvSpPr>
          <p:nvPr>
            <p:ph type="sldNum" sz="quarter" idx="12"/>
          </p:nvPr>
        </p:nvSpPr>
        <p:spPr/>
        <p:txBody>
          <a:bodyPr/>
          <a:lstStyle/>
          <a:p>
            <a:fld id="{0658FD6F-3678-4233-82FF-AC9A50DB665B}" type="slidenum">
              <a:rPr lang="en-US" smtClean="0"/>
              <a:t>‹#›</a:t>
            </a:fld>
            <a:endParaRPr lang="en-US"/>
          </a:p>
        </p:txBody>
      </p:sp>
    </p:spTree>
    <p:extLst>
      <p:ext uri="{BB962C8B-B14F-4D97-AF65-F5344CB8AC3E}">
        <p14:creationId xmlns:p14="http://schemas.microsoft.com/office/powerpoint/2010/main" val="16767459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9517732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E8FBAC-0D6A-3333-A121-6D4229F981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49354-99EE-64AC-09F7-2B18AE815A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5E302-5D44-A2A8-0B11-72C16BE399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921FAA-1D82-4390-A897-575A4964ED9C}" type="datetimeFigureOut">
              <a:rPr lang="en-US" smtClean="0"/>
              <a:t>4/27/23</a:t>
            </a:fld>
            <a:endParaRPr lang="en-US"/>
          </a:p>
        </p:txBody>
      </p:sp>
      <p:sp>
        <p:nvSpPr>
          <p:cNvPr id="5" name="Footer Placeholder 4">
            <a:extLst>
              <a:ext uri="{FF2B5EF4-FFF2-40B4-BE49-F238E27FC236}">
                <a16:creationId xmlns:a16="http://schemas.microsoft.com/office/drawing/2014/main" id="{8FB384B2-67EB-C85C-4CE3-DE7F65C56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E4931D-357C-7D84-1A95-EB486F137A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8FD6F-3678-4233-82FF-AC9A50DB665B}" type="slidenum">
              <a:rPr lang="en-US" smtClean="0"/>
              <a:t>‹#›</a:t>
            </a:fld>
            <a:endParaRPr lang="en-US"/>
          </a:p>
        </p:txBody>
      </p:sp>
    </p:spTree>
    <p:extLst>
      <p:ext uri="{BB962C8B-B14F-4D97-AF65-F5344CB8AC3E}">
        <p14:creationId xmlns:p14="http://schemas.microsoft.com/office/powerpoint/2010/main" val="379727845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CF4929-1CA7-A869-C6A0-D57276B3EB12}"/>
              </a:ext>
            </a:extLst>
          </p:cNvPr>
          <p:cNvPicPr>
            <a:picLocks noChangeAspect="1"/>
          </p:cNvPicPr>
          <p:nvPr/>
        </p:nvPicPr>
        <p:blipFill>
          <a:blip r:embed="rId2"/>
          <a:stretch>
            <a:fillRect/>
          </a:stretch>
        </p:blipFill>
        <p:spPr>
          <a:xfrm>
            <a:off x="7673798" y="874450"/>
            <a:ext cx="3684013" cy="3042794"/>
          </a:xfrm>
          <a:prstGeom prst="rect">
            <a:avLst/>
          </a:prstGeom>
        </p:spPr>
      </p:pic>
      <p:sp>
        <p:nvSpPr>
          <p:cNvPr id="9" name="TextBox 8">
            <a:extLst>
              <a:ext uri="{FF2B5EF4-FFF2-40B4-BE49-F238E27FC236}">
                <a16:creationId xmlns:a16="http://schemas.microsoft.com/office/drawing/2014/main" id="{A3880541-D3BC-0180-D079-DD6AD1A54785}"/>
              </a:ext>
            </a:extLst>
          </p:cNvPr>
          <p:cNvSpPr txBox="1"/>
          <p:nvPr/>
        </p:nvSpPr>
        <p:spPr>
          <a:xfrm>
            <a:off x="7055556" y="4504267"/>
            <a:ext cx="5260622" cy="1200329"/>
          </a:xfrm>
          <a:prstGeom prst="rect">
            <a:avLst/>
          </a:prstGeom>
          <a:noFill/>
        </p:spPr>
        <p:txBody>
          <a:bodyPr wrap="square" rtlCol="0">
            <a:spAutoFit/>
          </a:bodyPr>
          <a:lstStyle/>
          <a:p>
            <a:r>
              <a:rPr lang="en-US" sz="3600" dirty="0"/>
              <a:t>Database Management Project Presentation</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E331C-D0C9-B4AB-2F34-010CDFAF0D16}"/>
              </a:ext>
            </a:extLst>
          </p:cNvPr>
          <p:cNvSpPr txBox="1"/>
          <p:nvPr/>
        </p:nvSpPr>
        <p:spPr>
          <a:xfrm>
            <a:off x="2476475" y="0"/>
            <a:ext cx="11683014" cy="523220"/>
          </a:xfrm>
          <a:prstGeom prst="rect">
            <a:avLst/>
          </a:prstGeom>
          <a:noFill/>
        </p:spPr>
        <p:txBody>
          <a:bodyPr wrap="square" rtlCol="0">
            <a:spAutoFit/>
          </a:bodyPr>
          <a:lstStyle/>
          <a:p>
            <a:r>
              <a:rPr lang="en-US" sz="2800" b="1" dirty="0"/>
              <a:t>Proposed Process Six Element Analysis</a:t>
            </a:r>
          </a:p>
        </p:txBody>
      </p:sp>
      <p:sp>
        <p:nvSpPr>
          <p:cNvPr id="6" name="TextBox 5">
            <a:extLst>
              <a:ext uri="{FF2B5EF4-FFF2-40B4-BE49-F238E27FC236}">
                <a16:creationId xmlns:a16="http://schemas.microsoft.com/office/drawing/2014/main" id="{433A44CD-B663-BFE9-980F-8A19DE09B88D}"/>
              </a:ext>
            </a:extLst>
          </p:cNvPr>
          <p:cNvSpPr txBox="1"/>
          <p:nvPr/>
        </p:nvSpPr>
        <p:spPr>
          <a:xfrm>
            <a:off x="441960" y="843677"/>
            <a:ext cx="7081520" cy="5447645"/>
          </a:xfrm>
          <a:prstGeom prst="rect">
            <a:avLst/>
          </a:prstGeom>
          <a:noFill/>
        </p:spPr>
        <p:txBody>
          <a:bodyPr wrap="square">
            <a:spAutoFit/>
          </a:bodyPr>
          <a:lstStyle/>
          <a:p>
            <a:r>
              <a:rPr lang="en-US" sz="2400" b="1" dirty="0"/>
              <a:t>Proposed process and Six Element Analysis</a:t>
            </a:r>
          </a:p>
          <a:p>
            <a:r>
              <a:rPr lang="en-US" dirty="0"/>
              <a:t>From Rich picture we identified 10 key processes: </a:t>
            </a:r>
          </a:p>
          <a:p>
            <a:pPr marL="342900" indent="-342900">
              <a:buAutoNum type="arabicPeriod"/>
            </a:pPr>
            <a:r>
              <a:rPr lang="en-US" dirty="0"/>
              <a:t>Make and deliver course outlines and lesson plans, </a:t>
            </a:r>
          </a:p>
          <a:p>
            <a:pPr marL="342900" indent="-342900">
              <a:buAutoNum type="arabicPeriod"/>
            </a:pPr>
            <a:r>
              <a:rPr lang="en-US" dirty="0"/>
              <a:t>Statistics of student enrollment under VC / Dean / Head of Department supervision, </a:t>
            </a:r>
          </a:p>
          <a:p>
            <a:pPr marL="342900" indent="-342900">
              <a:buAutoNum type="arabicPeriod"/>
            </a:pPr>
            <a:r>
              <a:rPr lang="en-US" dirty="0"/>
              <a:t>Include question sheets of quizzes, assignments and exams and evaluate replays of answer sheet, </a:t>
            </a:r>
          </a:p>
          <a:p>
            <a:pPr marL="342900" indent="-342900">
              <a:buAutoNum type="arabicPeriod"/>
            </a:pPr>
            <a:r>
              <a:rPr lang="en-US" dirty="0"/>
              <a:t>Statistics of student performance patterns by GPA within any course, </a:t>
            </a:r>
          </a:p>
          <a:p>
            <a:pPr marL="342900" indent="-342900">
              <a:buAutoNum type="arabicPeriod"/>
            </a:pPr>
            <a:r>
              <a:rPr lang="en-US" dirty="0"/>
              <a:t>Statistics of student performance patterns by GPA under faculty supervision, </a:t>
            </a:r>
          </a:p>
          <a:p>
            <a:pPr marL="342900" indent="-342900">
              <a:buAutoNum type="arabicPeriod"/>
            </a:pPr>
            <a:r>
              <a:rPr lang="en-US" dirty="0"/>
              <a:t>Statistics of student performance patterns by GPA under VC / Dean / Head of Department supervision, </a:t>
            </a:r>
          </a:p>
          <a:p>
            <a:pPr marL="342900" indent="-342900">
              <a:buAutoNum type="arabicPeriod"/>
            </a:pPr>
            <a:r>
              <a:rPr lang="en-US" dirty="0"/>
              <a:t>Course Outcome (CO) and Program Outcome (PO), </a:t>
            </a:r>
          </a:p>
          <a:p>
            <a:pPr marL="342900" indent="-342900">
              <a:buAutoNum type="arabicPeriod"/>
            </a:pPr>
            <a:r>
              <a:rPr lang="en-US" dirty="0"/>
              <a:t>Program Learning Outcome (PLO), </a:t>
            </a:r>
          </a:p>
          <a:p>
            <a:pPr marL="342900" indent="-342900">
              <a:buAutoNum type="arabicPeriod"/>
            </a:pPr>
            <a:r>
              <a:rPr lang="en-US" dirty="0"/>
              <a:t>Statistics of Courses, Programs, Departments and Schools CLO and PLO and </a:t>
            </a:r>
          </a:p>
          <a:p>
            <a:pPr marL="342900" indent="-342900">
              <a:buAutoNum type="arabicPeriod"/>
            </a:pPr>
            <a:r>
              <a:rPr lang="en-US" dirty="0"/>
              <a:t>Statistics of average CLO / PLO of students under Department Supervisions of total number of attempts.</a:t>
            </a:r>
          </a:p>
        </p:txBody>
      </p:sp>
    </p:spTree>
    <p:extLst>
      <p:ext uri="{BB962C8B-B14F-4D97-AF65-F5344CB8AC3E}">
        <p14:creationId xmlns:p14="http://schemas.microsoft.com/office/powerpoint/2010/main" val="370788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Box 331">
            <a:extLst>
              <a:ext uri="{FF2B5EF4-FFF2-40B4-BE49-F238E27FC236}">
                <a16:creationId xmlns:a16="http://schemas.microsoft.com/office/drawing/2014/main" id="{9D96BD2F-30D4-7BF5-E1F9-ADFD86012C01}"/>
              </a:ext>
            </a:extLst>
          </p:cNvPr>
          <p:cNvSpPr txBox="1"/>
          <p:nvPr/>
        </p:nvSpPr>
        <p:spPr>
          <a:xfrm>
            <a:off x="243840" y="2767280"/>
            <a:ext cx="1729962" cy="1323439"/>
          </a:xfrm>
          <a:prstGeom prst="rect">
            <a:avLst/>
          </a:prstGeom>
          <a:noFill/>
        </p:spPr>
        <p:txBody>
          <a:bodyPr wrap="square" rtlCol="0">
            <a:spAutoFit/>
          </a:bodyPr>
          <a:lstStyle/>
          <a:p>
            <a:r>
              <a:rPr lang="en-US" sz="2000" b="1" dirty="0"/>
              <a:t>Entity Relationship Diagram</a:t>
            </a:r>
          </a:p>
          <a:p>
            <a:r>
              <a:rPr lang="en-US" sz="2000" b="1" dirty="0"/>
              <a:t>(ERD)</a:t>
            </a:r>
          </a:p>
        </p:txBody>
      </p:sp>
      <p:pic>
        <p:nvPicPr>
          <p:cNvPr id="4" name="Picture 3">
            <a:extLst>
              <a:ext uri="{FF2B5EF4-FFF2-40B4-BE49-F238E27FC236}">
                <a16:creationId xmlns:a16="http://schemas.microsoft.com/office/drawing/2014/main" id="{856BA690-F46B-2B7E-8F20-6FCDE5BB75C7}"/>
              </a:ext>
            </a:extLst>
          </p:cNvPr>
          <p:cNvPicPr>
            <a:picLocks noChangeAspect="1"/>
          </p:cNvPicPr>
          <p:nvPr/>
        </p:nvPicPr>
        <p:blipFill>
          <a:blip r:embed="rId2"/>
          <a:stretch>
            <a:fillRect/>
          </a:stretch>
        </p:blipFill>
        <p:spPr>
          <a:xfrm>
            <a:off x="1780674" y="0"/>
            <a:ext cx="9760537" cy="6858000"/>
          </a:xfrm>
          <a:prstGeom prst="rect">
            <a:avLst/>
          </a:prstGeom>
        </p:spPr>
      </p:pic>
    </p:spTree>
    <p:extLst>
      <p:ext uri="{BB962C8B-B14F-4D97-AF65-F5344CB8AC3E}">
        <p14:creationId xmlns:p14="http://schemas.microsoft.com/office/powerpoint/2010/main" val="4055079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8264-72F8-DE3F-19E0-FF92C475A553}"/>
              </a:ext>
            </a:extLst>
          </p:cNvPr>
          <p:cNvSpPr>
            <a:spLocks noGrp="1"/>
          </p:cNvSpPr>
          <p:nvPr>
            <p:ph type="title"/>
          </p:nvPr>
        </p:nvSpPr>
        <p:spPr>
          <a:xfrm>
            <a:off x="55978" y="1494074"/>
            <a:ext cx="1604009" cy="2050983"/>
          </a:xfrm>
        </p:spPr>
        <p:txBody>
          <a:bodyPr/>
          <a:lstStyle/>
          <a:p>
            <a:r>
              <a:rPr lang="en-US" dirty="0"/>
              <a:t> </a:t>
            </a:r>
          </a:p>
        </p:txBody>
      </p:sp>
      <p:pic>
        <p:nvPicPr>
          <p:cNvPr id="8" name="Picture 7">
            <a:extLst>
              <a:ext uri="{FF2B5EF4-FFF2-40B4-BE49-F238E27FC236}">
                <a16:creationId xmlns:a16="http://schemas.microsoft.com/office/drawing/2014/main" id="{25B7BAE8-A802-672E-B2E4-6B65A3374256}"/>
              </a:ext>
            </a:extLst>
          </p:cNvPr>
          <p:cNvPicPr>
            <a:picLocks noChangeAspect="1"/>
          </p:cNvPicPr>
          <p:nvPr/>
        </p:nvPicPr>
        <p:blipFill>
          <a:blip r:embed="rId2"/>
          <a:stretch>
            <a:fillRect/>
          </a:stretch>
        </p:blipFill>
        <p:spPr>
          <a:xfrm>
            <a:off x="3066757" y="109047"/>
            <a:ext cx="7626179" cy="6612427"/>
          </a:xfrm>
          <a:prstGeom prst="rect">
            <a:avLst/>
          </a:prstGeom>
        </p:spPr>
      </p:pic>
      <p:sp>
        <p:nvSpPr>
          <p:cNvPr id="9" name="TextBox 8">
            <a:extLst>
              <a:ext uri="{FF2B5EF4-FFF2-40B4-BE49-F238E27FC236}">
                <a16:creationId xmlns:a16="http://schemas.microsoft.com/office/drawing/2014/main" id="{FF9954E1-3D7C-4CA6-611E-9765CA402E47}"/>
              </a:ext>
            </a:extLst>
          </p:cNvPr>
          <p:cNvSpPr txBox="1"/>
          <p:nvPr/>
        </p:nvSpPr>
        <p:spPr>
          <a:xfrm>
            <a:off x="697059" y="3013501"/>
            <a:ext cx="160400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Relational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Schema</a:t>
            </a:r>
          </a:p>
        </p:txBody>
      </p:sp>
    </p:spTree>
    <p:extLst>
      <p:ext uri="{BB962C8B-B14F-4D97-AF65-F5344CB8AC3E}">
        <p14:creationId xmlns:p14="http://schemas.microsoft.com/office/powerpoint/2010/main" val="172819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FFFB82B-B1B7-584E-37AE-39863EC9A8E9}"/>
              </a:ext>
            </a:extLst>
          </p:cNvPr>
          <p:cNvSpPr txBox="1"/>
          <p:nvPr/>
        </p:nvSpPr>
        <p:spPr>
          <a:xfrm>
            <a:off x="4607559" y="71120"/>
            <a:ext cx="3052873" cy="646331"/>
          </a:xfrm>
          <a:prstGeom prst="rect">
            <a:avLst/>
          </a:prstGeom>
          <a:noFill/>
        </p:spPr>
        <p:txBody>
          <a:bodyPr wrap="square" rtlCol="0">
            <a:spAutoFit/>
          </a:bodyPr>
          <a:lstStyle/>
          <a:p>
            <a:r>
              <a:rPr lang="en-US" sz="3600" b="1" dirty="0"/>
              <a:t>Normalization</a:t>
            </a:r>
          </a:p>
        </p:txBody>
      </p:sp>
      <p:pic>
        <p:nvPicPr>
          <p:cNvPr id="5" name="Picture 4">
            <a:extLst>
              <a:ext uri="{FF2B5EF4-FFF2-40B4-BE49-F238E27FC236}">
                <a16:creationId xmlns:a16="http://schemas.microsoft.com/office/drawing/2014/main" id="{A8CE5360-AC1D-FD26-5371-57B66D4582A3}"/>
              </a:ext>
            </a:extLst>
          </p:cNvPr>
          <p:cNvPicPr>
            <a:picLocks noChangeAspect="1"/>
          </p:cNvPicPr>
          <p:nvPr/>
        </p:nvPicPr>
        <p:blipFill>
          <a:blip r:embed="rId2"/>
          <a:stretch>
            <a:fillRect/>
          </a:stretch>
        </p:blipFill>
        <p:spPr>
          <a:xfrm>
            <a:off x="146815" y="851932"/>
            <a:ext cx="3941231" cy="5511113"/>
          </a:xfrm>
          <a:prstGeom prst="rect">
            <a:avLst/>
          </a:prstGeom>
        </p:spPr>
      </p:pic>
      <p:pic>
        <p:nvPicPr>
          <p:cNvPr id="8" name="Picture 7">
            <a:extLst>
              <a:ext uri="{FF2B5EF4-FFF2-40B4-BE49-F238E27FC236}">
                <a16:creationId xmlns:a16="http://schemas.microsoft.com/office/drawing/2014/main" id="{3A27B92E-7986-89A3-F293-6E93FB1A8058}"/>
              </a:ext>
            </a:extLst>
          </p:cNvPr>
          <p:cNvPicPr>
            <a:picLocks noChangeAspect="1"/>
          </p:cNvPicPr>
          <p:nvPr/>
        </p:nvPicPr>
        <p:blipFill>
          <a:blip r:embed="rId3"/>
          <a:stretch>
            <a:fillRect/>
          </a:stretch>
        </p:blipFill>
        <p:spPr>
          <a:xfrm>
            <a:off x="4239852" y="1019065"/>
            <a:ext cx="7772400" cy="5176846"/>
          </a:xfrm>
          <a:prstGeom prst="rect">
            <a:avLst/>
          </a:prstGeom>
        </p:spPr>
      </p:pic>
    </p:spTree>
    <p:extLst>
      <p:ext uri="{BB962C8B-B14F-4D97-AF65-F5344CB8AC3E}">
        <p14:creationId xmlns:p14="http://schemas.microsoft.com/office/powerpoint/2010/main" val="1189359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26">
            <a:extLst>
              <a:ext uri="{FF2B5EF4-FFF2-40B4-BE49-F238E27FC236}">
                <a16:creationId xmlns:a16="http://schemas.microsoft.com/office/drawing/2014/main" id="{4FAB4B7A-F67D-4525-407A-E8CA6EB46189}"/>
              </a:ext>
            </a:extLst>
          </p:cNvPr>
          <p:cNvSpPr>
            <a:spLocks noGrp="1"/>
          </p:cNvSpPr>
          <p:nvPr>
            <p:ph type="dt" sz="half" idx="10"/>
          </p:nvPr>
        </p:nvSpPr>
        <p:spPr/>
        <p:txBody>
          <a:bodyPr/>
          <a:lstStyle/>
          <a:p>
            <a:r>
              <a:rPr lang="en-US"/>
              <a:t>20XX</a:t>
            </a:r>
            <a:endParaRPr lang="en-US" dirty="0"/>
          </a:p>
        </p:txBody>
      </p:sp>
      <p:sp>
        <p:nvSpPr>
          <p:cNvPr id="29" name="Slide Number Placeholder 28">
            <a:extLst>
              <a:ext uri="{FF2B5EF4-FFF2-40B4-BE49-F238E27FC236}">
                <a16:creationId xmlns:a16="http://schemas.microsoft.com/office/drawing/2014/main" id="{A8AC2A1F-79D8-96BA-9335-70EDAFBFAE5F}"/>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32" name="Picture 31">
            <a:extLst>
              <a:ext uri="{FF2B5EF4-FFF2-40B4-BE49-F238E27FC236}">
                <a16:creationId xmlns:a16="http://schemas.microsoft.com/office/drawing/2014/main" id="{CE6C1D17-2AE5-78C4-30A9-8DED46BECFEB}"/>
              </a:ext>
            </a:extLst>
          </p:cNvPr>
          <p:cNvPicPr>
            <a:picLocks noChangeAspect="1"/>
          </p:cNvPicPr>
          <p:nvPr/>
        </p:nvPicPr>
        <p:blipFill>
          <a:blip r:embed="rId2"/>
          <a:stretch>
            <a:fillRect/>
          </a:stretch>
        </p:blipFill>
        <p:spPr>
          <a:xfrm>
            <a:off x="2209800" y="842963"/>
            <a:ext cx="7772400" cy="5172074"/>
          </a:xfrm>
          <a:prstGeom prst="rect">
            <a:avLst/>
          </a:prstGeom>
        </p:spPr>
      </p:pic>
    </p:spTree>
    <p:extLst>
      <p:ext uri="{BB962C8B-B14F-4D97-AF65-F5344CB8AC3E}">
        <p14:creationId xmlns:p14="http://schemas.microsoft.com/office/powerpoint/2010/main" val="363835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91909DD-7506-726F-BBC0-E418CCD7FACA}"/>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575AC1D7-F131-3B4C-43B9-A68F113AF069}"/>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9" name="Picture 8">
            <a:extLst>
              <a:ext uri="{FF2B5EF4-FFF2-40B4-BE49-F238E27FC236}">
                <a16:creationId xmlns:a16="http://schemas.microsoft.com/office/drawing/2014/main" id="{4ECB01B9-8077-88B3-D835-BEE8E5A46549}"/>
              </a:ext>
            </a:extLst>
          </p:cNvPr>
          <p:cNvPicPr>
            <a:picLocks noChangeAspect="1"/>
          </p:cNvPicPr>
          <p:nvPr/>
        </p:nvPicPr>
        <p:blipFill>
          <a:blip r:embed="rId2"/>
          <a:stretch>
            <a:fillRect/>
          </a:stretch>
        </p:blipFill>
        <p:spPr>
          <a:xfrm>
            <a:off x="1643595" y="509165"/>
            <a:ext cx="8795951" cy="5839669"/>
          </a:xfrm>
          <a:prstGeom prst="rect">
            <a:avLst/>
          </a:prstGeom>
        </p:spPr>
      </p:pic>
    </p:spTree>
    <p:extLst>
      <p:ext uri="{BB962C8B-B14F-4D97-AF65-F5344CB8AC3E}">
        <p14:creationId xmlns:p14="http://schemas.microsoft.com/office/powerpoint/2010/main" val="202844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D7C5E2D-D947-848D-7B45-6AF772BC6660}"/>
              </a:ext>
            </a:extLst>
          </p:cNvPr>
          <p:cNvPicPr>
            <a:picLocks noChangeAspect="1"/>
          </p:cNvPicPr>
          <p:nvPr/>
        </p:nvPicPr>
        <p:blipFill>
          <a:blip r:embed="rId2"/>
          <a:stretch>
            <a:fillRect/>
          </a:stretch>
        </p:blipFill>
        <p:spPr>
          <a:xfrm>
            <a:off x="98854" y="1197258"/>
            <a:ext cx="6997508" cy="4463484"/>
          </a:xfrm>
          <a:prstGeom prst="rect">
            <a:avLst/>
          </a:prstGeom>
        </p:spPr>
      </p:pic>
      <p:pic>
        <p:nvPicPr>
          <p:cNvPr id="11" name="Picture 10">
            <a:extLst>
              <a:ext uri="{FF2B5EF4-FFF2-40B4-BE49-F238E27FC236}">
                <a16:creationId xmlns:a16="http://schemas.microsoft.com/office/drawing/2014/main" id="{01F5B1D1-3273-DC1A-8EB3-26A485D4CF04}"/>
              </a:ext>
            </a:extLst>
          </p:cNvPr>
          <p:cNvPicPr>
            <a:picLocks noChangeAspect="1"/>
          </p:cNvPicPr>
          <p:nvPr/>
        </p:nvPicPr>
        <p:blipFill>
          <a:blip r:embed="rId3"/>
          <a:stretch>
            <a:fillRect/>
          </a:stretch>
        </p:blipFill>
        <p:spPr>
          <a:xfrm>
            <a:off x="7162800" y="376881"/>
            <a:ext cx="4930346" cy="6104238"/>
          </a:xfrm>
          <a:prstGeom prst="rect">
            <a:avLst/>
          </a:prstGeom>
        </p:spPr>
      </p:pic>
    </p:spTree>
    <p:extLst>
      <p:ext uri="{BB962C8B-B14F-4D97-AF65-F5344CB8AC3E}">
        <p14:creationId xmlns:p14="http://schemas.microsoft.com/office/powerpoint/2010/main" val="240015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4041711" y="207220"/>
            <a:ext cx="3590730" cy="584775"/>
          </a:xfrm>
          <a:prstGeom prst="rect">
            <a:avLst/>
          </a:prstGeom>
          <a:noFill/>
        </p:spPr>
        <p:txBody>
          <a:bodyPr wrap="square" rtlCol="0">
            <a:spAutoFit/>
          </a:bodyPr>
          <a:lstStyle/>
          <a:p>
            <a:r>
              <a:rPr lang="en-US" sz="3200" b="1" dirty="0"/>
              <a:t>Data Dictionary</a:t>
            </a:r>
          </a:p>
        </p:txBody>
      </p:sp>
      <p:pic>
        <p:nvPicPr>
          <p:cNvPr id="20" name="Picture 19">
            <a:extLst>
              <a:ext uri="{FF2B5EF4-FFF2-40B4-BE49-F238E27FC236}">
                <a16:creationId xmlns:a16="http://schemas.microsoft.com/office/drawing/2014/main" id="{1470B0CC-C88E-EA42-833C-DC4C3AC0B08F}"/>
              </a:ext>
            </a:extLst>
          </p:cNvPr>
          <p:cNvPicPr>
            <a:picLocks noChangeAspect="1"/>
          </p:cNvPicPr>
          <p:nvPr/>
        </p:nvPicPr>
        <p:blipFill>
          <a:blip r:embed="rId2"/>
          <a:stretch>
            <a:fillRect/>
          </a:stretch>
        </p:blipFill>
        <p:spPr>
          <a:xfrm>
            <a:off x="560836" y="1135181"/>
            <a:ext cx="3848433" cy="4587638"/>
          </a:xfrm>
          <a:prstGeom prst="rect">
            <a:avLst/>
          </a:prstGeom>
        </p:spPr>
      </p:pic>
      <p:pic>
        <p:nvPicPr>
          <p:cNvPr id="22" name="Picture 21">
            <a:extLst>
              <a:ext uri="{FF2B5EF4-FFF2-40B4-BE49-F238E27FC236}">
                <a16:creationId xmlns:a16="http://schemas.microsoft.com/office/drawing/2014/main" id="{F1FDF98C-AA72-422F-50F5-4FD50BE77411}"/>
              </a:ext>
            </a:extLst>
          </p:cNvPr>
          <p:cNvPicPr>
            <a:picLocks noChangeAspect="1"/>
          </p:cNvPicPr>
          <p:nvPr/>
        </p:nvPicPr>
        <p:blipFill>
          <a:blip r:embed="rId3"/>
          <a:stretch>
            <a:fillRect/>
          </a:stretch>
        </p:blipFill>
        <p:spPr>
          <a:xfrm>
            <a:off x="4259421" y="2160160"/>
            <a:ext cx="3673158" cy="2537680"/>
          </a:xfrm>
          <a:prstGeom prst="rect">
            <a:avLst/>
          </a:prstGeom>
        </p:spPr>
      </p:pic>
      <p:pic>
        <p:nvPicPr>
          <p:cNvPr id="24" name="Picture 23">
            <a:extLst>
              <a:ext uri="{FF2B5EF4-FFF2-40B4-BE49-F238E27FC236}">
                <a16:creationId xmlns:a16="http://schemas.microsoft.com/office/drawing/2014/main" id="{404AD0B1-4996-67A4-479E-CCB0E58DABAB}"/>
              </a:ext>
            </a:extLst>
          </p:cNvPr>
          <p:cNvPicPr>
            <a:picLocks noChangeAspect="1"/>
          </p:cNvPicPr>
          <p:nvPr/>
        </p:nvPicPr>
        <p:blipFill>
          <a:blip r:embed="rId4"/>
          <a:stretch>
            <a:fillRect/>
          </a:stretch>
        </p:blipFill>
        <p:spPr>
          <a:xfrm>
            <a:off x="8107854" y="2388780"/>
            <a:ext cx="3787468" cy="2309060"/>
          </a:xfrm>
          <a:prstGeom prst="rect">
            <a:avLst/>
          </a:prstGeom>
        </p:spPr>
      </p:pic>
    </p:spTree>
    <p:extLst>
      <p:ext uri="{BB962C8B-B14F-4D97-AF65-F5344CB8AC3E}">
        <p14:creationId xmlns:p14="http://schemas.microsoft.com/office/powerpoint/2010/main" val="386698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547C77AB-7796-7C9C-412D-8344166872E7}"/>
              </a:ext>
            </a:extLst>
          </p:cNvPr>
          <p:cNvPicPr>
            <a:picLocks noChangeAspect="1"/>
          </p:cNvPicPr>
          <p:nvPr/>
        </p:nvPicPr>
        <p:blipFill>
          <a:blip r:embed="rId2"/>
          <a:stretch>
            <a:fillRect/>
          </a:stretch>
        </p:blipFill>
        <p:spPr>
          <a:xfrm>
            <a:off x="476712" y="1821039"/>
            <a:ext cx="3680779" cy="3215919"/>
          </a:xfrm>
          <a:prstGeom prst="rect">
            <a:avLst/>
          </a:prstGeom>
        </p:spPr>
      </p:pic>
      <p:pic>
        <p:nvPicPr>
          <p:cNvPr id="5" name="Picture 4">
            <a:extLst>
              <a:ext uri="{FF2B5EF4-FFF2-40B4-BE49-F238E27FC236}">
                <a16:creationId xmlns:a16="http://schemas.microsoft.com/office/drawing/2014/main" id="{A3B2EF5B-8F9B-DEF6-1D3B-418C2ACADEFA}"/>
              </a:ext>
            </a:extLst>
          </p:cNvPr>
          <p:cNvPicPr>
            <a:picLocks noChangeAspect="1"/>
          </p:cNvPicPr>
          <p:nvPr/>
        </p:nvPicPr>
        <p:blipFill>
          <a:blip r:embed="rId3"/>
          <a:stretch>
            <a:fillRect/>
          </a:stretch>
        </p:blipFill>
        <p:spPr>
          <a:xfrm>
            <a:off x="4399456" y="1821039"/>
            <a:ext cx="3635055" cy="2080440"/>
          </a:xfrm>
          <a:prstGeom prst="rect">
            <a:avLst/>
          </a:prstGeom>
        </p:spPr>
      </p:pic>
      <p:pic>
        <p:nvPicPr>
          <p:cNvPr id="7" name="Picture 6">
            <a:extLst>
              <a:ext uri="{FF2B5EF4-FFF2-40B4-BE49-F238E27FC236}">
                <a16:creationId xmlns:a16="http://schemas.microsoft.com/office/drawing/2014/main" id="{571D550F-B778-DD8D-C07B-0E6E08565EAD}"/>
              </a:ext>
            </a:extLst>
          </p:cNvPr>
          <p:cNvPicPr>
            <a:picLocks noChangeAspect="1"/>
          </p:cNvPicPr>
          <p:nvPr/>
        </p:nvPicPr>
        <p:blipFill>
          <a:blip r:embed="rId4"/>
          <a:stretch>
            <a:fillRect/>
          </a:stretch>
        </p:blipFill>
        <p:spPr>
          <a:xfrm>
            <a:off x="4519203" y="3835639"/>
            <a:ext cx="3515308" cy="1066892"/>
          </a:xfrm>
          <a:prstGeom prst="rect">
            <a:avLst/>
          </a:prstGeom>
        </p:spPr>
      </p:pic>
      <p:pic>
        <p:nvPicPr>
          <p:cNvPr id="9" name="Picture 8">
            <a:extLst>
              <a:ext uri="{FF2B5EF4-FFF2-40B4-BE49-F238E27FC236}">
                <a16:creationId xmlns:a16="http://schemas.microsoft.com/office/drawing/2014/main" id="{C7A820C3-9B85-4FB1-31CE-0B24574EC800}"/>
              </a:ext>
            </a:extLst>
          </p:cNvPr>
          <p:cNvPicPr>
            <a:picLocks noChangeAspect="1"/>
          </p:cNvPicPr>
          <p:nvPr/>
        </p:nvPicPr>
        <p:blipFill>
          <a:blip r:embed="rId5"/>
          <a:stretch>
            <a:fillRect/>
          </a:stretch>
        </p:blipFill>
        <p:spPr>
          <a:xfrm>
            <a:off x="8276476" y="1821039"/>
            <a:ext cx="3665538" cy="3596952"/>
          </a:xfrm>
          <a:prstGeom prst="rect">
            <a:avLst/>
          </a:prstGeom>
        </p:spPr>
      </p:pic>
    </p:spTree>
    <p:extLst>
      <p:ext uri="{BB962C8B-B14F-4D97-AF65-F5344CB8AC3E}">
        <p14:creationId xmlns:p14="http://schemas.microsoft.com/office/powerpoint/2010/main" val="1327228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433942CD-D494-7E76-9066-9CED5F6F9689}"/>
              </a:ext>
            </a:extLst>
          </p:cNvPr>
          <p:cNvPicPr>
            <a:picLocks noChangeAspect="1"/>
          </p:cNvPicPr>
          <p:nvPr/>
        </p:nvPicPr>
        <p:blipFill>
          <a:blip r:embed="rId2"/>
          <a:stretch>
            <a:fillRect/>
          </a:stretch>
        </p:blipFill>
        <p:spPr>
          <a:xfrm>
            <a:off x="411788" y="1763885"/>
            <a:ext cx="3642676" cy="3330229"/>
          </a:xfrm>
          <a:prstGeom prst="rect">
            <a:avLst/>
          </a:prstGeom>
        </p:spPr>
      </p:pic>
      <p:pic>
        <p:nvPicPr>
          <p:cNvPr id="5" name="Picture 4">
            <a:extLst>
              <a:ext uri="{FF2B5EF4-FFF2-40B4-BE49-F238E27FC236}">
                <a16:creationId xmlns:a16="http://schemas.microsoft.com/office/drawing/2014/main" id="{9FBB6A62-681F-1993-AE49-99228ED7C374}"/>
              </a:ext>
            </a:extLst>
          </p:cNvPr>
          <p:cNvPicPr>
            <a:picLocks noChangeAspect="1"/>
          </p:cNvPicPr>
          <p:nvPr/>
        </p:nvPicPr>
        <p:blipFill>
          <a:blip r:embed="rId3"/>
          <a:stretch>
            <a:fillRect/>
          </a:stretch>
        </p:blipFill>
        <p:spPr>
          <a:xfrm>
            <a:off x="4476746" y="1763885"/>
            <a:ext cx="3619814" cy="1729890"/>
          </a:xfrm>
          <a:prstGeom prst="rect">
            <a:avLst/>
          </a:prstGeom>
        </p:spPr>
      </p:pic>
      <p:pic>
        <p:nvPicPr>
          <p:cNvPr id="7" name="Picture 6">
            <a:extLst>
              <a:ext uri="{FF2B5EF4-FFF2-40B4-BE49-F238E27FC236}">
                <a16:creationId xmlns:a16="http://schemas.microsoft.com/office/drawing/2014/main" id="{F2F7C7C3-8523-6B7E-F03D-1238056CD377}"/>
              </a:ext>
            </a:extLst>
          </p:cNvPr>
          <p:cNvPicPr>
            <a:picLocks noChangeAspect="1"/>
          </p:cNvPicPr>
          <p:nvPr/>
        </p:nvPicPr>
        <p:blipFill>
          <a:blip r:embed="rId4"/>
          <a:stretch>
            <a:fillRect/>
          </a:stretch>
        </p:blipFill>
        <p:spPr>
          <a:xfrm>
            <a:off x="4579625" y="3493775"/>
            <a:ext cx="3414056" cy="853514"/>
          </a:xfrm>
          <a:prstGeom prst="rect">
            <a:avLst/>
          </a:prstGeom>
        </p:spPr>
      </p:pic>
      <p:pic>
        <p:nvPicPr>
          <p:cNvPr id="9" name="Picture 8">
            <a:extLst>
              <a:ext uri="{FF2B5EF4-FFF2-40B4-BE49-F238E27FC236}">
                <a16:creationId xmlns:a16="http://schemas.microsoft.com/office/drawing/2014/main" id="{B35EA4D3-1DA3-5832-5FB1-9241A29F5E0A}"/>
              </a:ext>
            </a:extLst>
          </p:cNvPr>
          <p:cNvPicPr>
            <a:picLocks noChangeAspect="1"/>
          </p:cNvPicPr>
          <p:nvPr/>
        </p:nvPicPr>
        <p:blipFill>
          <a:blip r:embed="rId5"/>
          <a:stretch>
            <a:fillRect/>
          </a:stretch>
        </p:blipFill>
        <p:spPr>
          <a:xfrm>
            <a:off x="8199439" y="1763885"/>
            <a:ext cx="3673158" cy="4092295"/>
          </a:xfrm>
          <a:prstGeom prst="rect">
            <a:avLst/>
          </a:prstGeom>
        </p:spPr>
      </p:pic>
    </p:spTree>
    <p:extLst>
      <p:ext uri="{BB962C8B-B14F-4D97-AF65-F5344CB8AC3E}">
        <p14:creationId xmlns:p14="http://schemas.microsoft.com/office/powerpoint/2010/main" val="821296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C0362B-CDFD-BA87-70CD-E576B3899581}"/>
              </a:ext>
            </a:extLst>
          </p:cNvPr>
          <p:cNvSpPr txBox="1"/>
          <p:nvPr/>
        </p:nvSpPr>
        <p:spPr>
          <a:xfrm>
            <a:off x="213064" y="328984"/>
            <a:ext cx="4607511" cy="2123658"/>
          </a:xfrm>
          <a:prstGeom prst="rect">
            <a:avLst/>
          </a:prstGeom>
          <a:noFill/>
        </p:spPr>
        <p:txBody>
          <a:bodyPr wrap="square" rtlCol="0">
            <a:spAutoFit/>
          </a:bodyPr>
          <a:lstStyle/>
          <a:p>
            <a:r>
              <a:rPr lang="en-US" sz="4400" dirty="0">
                <a:solidFill>
                  <a:schemeClr val="bg1"/>
                </a:solidFill>
              </a:rPr>
              <a:t>Group - 18</a:t>
            </a:r>
          </a:p>
          <a:p>
            <a:r>
              <a:rPr lang="en-US" sz="4400" dirty="0">
                <a:solidFill>
                  <a:schemeClr val="bg1"/>
                </a:solidFill>
              </a:rPr>
              <a:t>Team Database</a:t>
            </a:r>
          </a:p>
          <a:p>
            <a:endParaRPr lang="en-US" sz="4400" dirty="0">
              <a:solidFill>
                <a:schemeClr val="bg1"/>
              </a:solidFill>
            </a:endParaRPr>
          </a:p>
        </p:txBody>
      </p:sp>
      <p:sp>
        <p:nvSpPr>
          <p:cNvPr id="14" name="TextBox 13">
            <a:extLst>
              <a:ext uri="{FF2B5EF4-FFF2-40B4-BE49-F238E27FC236}">
                <a16:creationId xmlns:a16="http://schemas.microsoft.com/office/drawing/2014/main" id="{4BA3E81B-27C3-0A39-D8A9-E4672FA06FA9}"/>
              </a:ext>
            </a:extLst>
          </p:cNvPr>
          <p:cNvSpPr txBox="1"/>
          <p:nvPr/>
        </p:nvSpPr>
        <p:spPr>
          <a:xfrm>
            <a:off x="326258" y="2050741"/>
            <a:ext cx="4687256" cy="4093428"/>
          </a:xfrm>
          <a:prstGeom prst="rect">
            <a:avLst/>
          </a:prstGeom>
          <a:noFill/>
        </p:spPr>
        <p:txBody>
          <a:bodyPr wrap="square" rtlCol="0">
            <a:spAutoFit/>
          </a:bodyPr>
          <a:lstStyle/>
          <a:p>
            <a:r>
              <a:rPr lang="en-US" sz="2000" dirty="0">
                <a:solidFill>
                  <a:schemeClr val="bg1"/>
                </a:solidFill>
              </a:rPr>
              <a:t>Shahriar Amin Ronok – 2031361</a:t>
            </a:r>
          </a:p>
          <a:p>
            <a:endParaRPr lang="en-US" sz="2000" dirty="0">
              <a:solidFill>
                <a:schemeClr val="bg1"/>
              </a:solidFill>
            </a:endParaRPr>
          </a:p>
          <a:p>
            <a:r>
              <a:rPr lang="en-US" sz="2000" dirty="0">
                <a:solidFill>
                  <a:schemeClr val="bg1"/>
                </a:solidFill>
              </a:rPr>
              <a:t>Tushar Basak – 2022315</a:t>
            </a:r>
          </a:p>
          <a:p>
            <a:endParaRPr lang="en-US" sz="2000" dirty="0">
              <a:solidFill>
                <a:schemeClr val="bg1"/>
              </a:solidFill>
            </a:endParaRPr>
          </a:p>
          <a:p>
            <a:r>
              <a:rPr lang="en-US" sz="2000" dirty="0">
                <a:solidFill>
                  <a:schemeClr val="bg1"/>
                </a:solidFill>
              </a:rPr>
              <a:t>Md. Golam Saqlain – 2030404</a:t>
            </a:r>
          </a:p>
          <a:p>
            <a:endParaRPr lang="en-US" sz="2000" dirty="0">
              <a:solidFill>
                <a:schemeClr val="bg1"/>
              </a:solidFill>
            </a:endParaRPr>
          </a:p>
          <a:p>
            <a:r>
              <a:rPr lang="en-US" sz="2000" dirty="0">
                <a:solidFill>
                  <a:schemeClr val="bg1"/>
                </a:solidFill>
              </a:rPr>
              <a:t>Ikterab Yazda – 1910970</a:t>
            </a:r>
          </a:p>
          <a:p>
            <a:endParaRPr lang="en-US" sz="2000" dirty="0">
              <a:solidFill>
                <a:schemeClr val="bg1"/>
              </a:solidFill>
            </a:endParaRPr>
          </a:p>
          <a:p>
            <a:r>
              <a:rPr lang="en-US" sz="2000" dirty="0">
                <a:solidFill>
                  <a:schemeClr val="bg1"/>
                </a:solidFill>
              </a:rPr>
              <a:t>SM Tanzim Tuhin – 2022302</a:t>
            </a:r>
          </a:p>
          <a:p>
            <a:endParaRPr lang="en-US" sz="2000" dirty="0">
              <a:solidFill>
                <a:schemeClr val="bg1"/>
              </a:solidFill>
            </a:endParaRPr>
          </a:p>
          <a:p>
            <a:r>
              <a:rPr lang="en-US" sz="2000" dirty="0">
                <a:solidFill>
                  <a:schemeClr val="bg1"/>
                </a:solidFill>
              </a:rPr>
              <a:t>Monjurul Hoque Sharnav – 1821422</a:t>
            </a:r>
          </a:p>
          <a:p>
            <a:endParaRPr lang="en-US" sz="2000" dirty="0">
              <a:solidFill>
                <a:schemeClr val="bg1"/>
              </a:solidFill>
            </a:endParaRPr>
          </a:p>
          <a:p>
            <a:r>
              <a:rPr lang="en-US" sz="2000" dirty="0">
                <a:solidFill>
                  <a:schemeClr val="bg1"/>
                </a:solidFill>
              </a:rPr>
              <a:t>Ashir Abdal Ravee - 2020646</a:t>
            </a:r>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E9985C3A-ED65-E5C7-8FF1-5C9556EEAC73}"/>
              </a:ext>
            </a:extLst>
          </p:cNvPr>
          <p:cNvPicPr>
            <a:picLocks noChangeAspect="1"/>
          </p:cNvPicPr>
          <p:nvPr/>
        </p:nvPicPr>
        <p:blipFill>
          <a:blip r:embed="rId2"/>
          <a:stretch>
            <a:fillRect/>
          </a:stretch>
        </p:blipFill>
        <p:spPr>
          <a:xfrm>
            <a:off x="346279" y="2144918"/>
            <a:ext cx="3673158" cy="2568163"/>
          </a:xfrm>
          <a:prstGeom prst="rect">
            <a:avLst/>
          </a:prstGeom>
        </p:spPr>
      </p:pic>
      <p:pic>
        <p:nvPicPr>
          <p:cNvPr id="5" name="Picture 4">
            <a:extLst>
              <a:ext uri="{FF2B5EF4-FFF2-40B4-BE49-F238E27FC236}">
                <a16:creationId xmlns:a16="http://schemas.microsoft.com/office/drawing/2014/main" id="{744D1E33-9131-3D91-DAEA-EF3655ABA81A}"/>
              </a:ext>
            </a:extLst>
          </p:cNvPr>
          <p:cNvPicPr>
            <a:picLocks noChangeAspect="1"/>
          </p:cNvPicPr>
          <p:nvPr/>
        </p:nvPicPr>
        <p:blipFill>
          <a:blip r:embed="rId3"/>
          <a:stretch>
            <a:fillRect/>
          </a:stretch>
        </p:blipFill>
        <p:spPr>
          <a:xfrm>
            <a:off x="4194386" y="2144918"/>
            <a:ext cx="3604572" cy="2537680"/>
          </a:xfrm>
          <a:prstGeom prst="rect">
            <a:avLst/>
          </a:prstGeom>
        </p:spPr>
      </p:pic>
      <p:pic>
        <p:nvPicPr>
          <p:cNvPr id="7" name="Picture 6">
            <a:extLst>
              <a:ext uri="{FF2B5EF4-FFF2-40B4-BE49-F238E27FC236}">
                <a16:creationId xmlns:a16="http://schemas.microsoft.com/office/drawing/2014/main" id="{37E1502B-099C-CBB3-6A4B-75C8F4411F03}"/>
              </a:ext>
            </a:extLst>
          </p:cNvPr>
          <p:cNvPicPr>
            <a:picLocks noChangeAspect="1"/>
          </p:cNvPicPr>
          <p:nvPr/>
        </p:nvPicPr>
        <p:blipFill>
          <a:blip r:embed="rId4"/>
          <a:stretch>
            <a:fillRect/>
          </a:stretch>
        </p:blipFill>
        <p:spPr>
          <a:xfrm>
            <a:off x="4255351" y="4682598"/>
            <a:ext cx="3482642" cy="784928"/>
          </a:xfrm>
          <a:prstGeom prst="rect">
            <a:avLst/>
          </a:prstGeom>
        </p:spPr>
      </p:pic>
      <p:pic>
        <p:nvPicPr>
          <p:cNvPr id="9" name="Picture 8">
            <a:extLst>
              <a:ext uri="{FF2B5EF4-FFF2-40B4-BE49-F238E27FC236}">
                <a16:creationId xmlns:a16="http://schemas.microsoft.com/office/drawing/2014/main" id="{108B7D80-11AD-9670-84E6-4D2E9346A5AB}"/>
              </a:ext>
            </a:extLst>
          </p:cNvPr>
          <p:cNvPicPr>
            <a:picLocks noChangeAspect="1"/>
          </p:cNvPicPr>
          <p:nvPr/>
        </p:nvPicPr>
        <p:blipFill>
          <a:blip r:embed="rId5"/>
          <a:stretch>
            <a:fillRect/>
          </a:stretch>
        </p:blipFill>
        <p:spPr>
          <a:xfrm>
            <a:off x="7973907" y="626998"/>
            <a:ext cx="3657917" cy="4427604"/>
          </a:xfrm>
          <a:prstGeom prst="rect">
            <a:avLst/>
          </a:prstGeom>
        </p:spPr>
      </p:pic>
      <p:pic>
        <p:nvPicPr>
          <p:cNvPr id="11" name="Picture 10">
            <a:extLst>
              <a:ext uri="{FF2B5EF4-FFF2-40B4-BE49-F238E27FC236}">
                <a16:creationId xmlns:a16="http://schemas.microsoft.com/office/drawing/2014/main" id="{3054B431-3CFE-27AB-D1BA-50113C8CE3AF}"/>
              </a:ext>
            </a:extLst>
          </p:cNvPr>
          <p:cNvPicPr>
            <a:picLocks noChangeAspect="1"/>
          </p:cNvPicPr>
          <p:nvPr/>
        </p:nvPicPr>
        <p:blipFill>
          <a:blip r:embed="rId6"/>
          <a:stretch>
            <a:fillRect/>
          </a:stretch>
        </p:blipFill>
        <p:spPr>
          <a:xfrm>
            <a:off x="8065354" y="4987424"/>
            <a:ext cx="3475021" cy="960203"/>
          </a:xfrm>
          <a:prstGeom prst="rect">
            <a:avLst/>
          </a:prstGeom>
        </p:spPr>
      </p:pic>
    </p:spTree>
    <p:extLst>
      <p:ext uri="{BB962C8B-B14F-4D97-AF65-F5344CB8AC3E}">
        <p14:creationId xmlns:p14="http://schemas.microsoft.com/office/powerpoint/2010/main" val="1780857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A70D90E7-BC67-EC2F-65EA-71DBFCD1D5E3}"/>
              </a:ext>
            </a:extLst>
          </p:cNvPr>
          <p:cNvPicPr>
            <a:picLocks noChangeAspect="1"/>
          </p:cNvPicPr>
          <p:nvPr/>
        </p:nvPicPr>
        <p:blipFill>
          <a:blip r:embed="rId2"/>
          <a:stretch>
            <a:fillRect/>
          </a:stretch>
        </p:blipFill>
        <p:spPr>
          <a:xfrm>
            <a:off x="1367321" y="1139595"/>
            <a:ext cx="3635055" cy="3490262"/>
          </a:xfrm>
          <a:prstGeom prst="rect">
            <a:avLst/>
          </a:prstGeom>
        </p:spPr>
      </p:pic>
      <p:pic>
        <p:nvPicPr>
          <p:cNvPr id="5" name="Picture 4">
            <a:extLst>
              <a:ext uri="{FF2B5EF4-FFF2-40B4-BE49-F238E27FC236}">
                <a16:creationId xmlns:a16="http://schemas.microsoft.com/office/drawing/2014/main" id="{691405C3-D0E0-8DBB-3E6A-CAF2B08BD1D0}"/>
              </a:ext>
            </a:extLst>
          </p:cNvPr>
          <p:cNvPicPr>
            <a:picLocks noChangeAspect="1"/>
          </p:cNvPicPr>
          <p:nvPr/>
        </p:nvPicPr>
        <p:blipFill>
          <a:blip r:embed="rId3"/>
          <a:stretch>
            <a:fillRect/>
          </a:stretch>
        </p:blipFill>
        <p:spPr>
          <a:xfrm>
            <a:off x="1367321" y="4535938"/>
            <a:ext cx="3551228" cy="1425063"/>
          </a:xfrm>
          <a:prstGeom prst="rect">
            <a:avLst/>
          </a:prstGeom>
        </p:spPr>
      </p:pic>
      <p:pic>
        <p:nvPicPr>
          <p:cNvPr id="7" name="Picture 6">
            <a:extLst>
              <a:ext uri="{FF2B5EF4-FFF2-40B4-BE49-F238E27FC236}">
                <a16:creationId xmlns:a16="http://schemas.microsoft.com/office/drawing/2014/main" id="{A851CD4B-2AF5-737A-C971-6374466EFF61}"/>
              </a:ext>
            </a:extLst>
          </p:cNvPr>
          <p:cNvPicPr>
            <a:picLocks noChangeAspect="1"/>
          </p:cNvPicPr>
          <p:nvPr/>
        </p:nvPicPr>
        <p:blipFill>
          <a:blip r:embed="rId4"/>
          <a:stretch>
            <a:fillRect/>
          </a:stretch>
        </p:blipFill>
        <p:spPr>
          <a:xfrm>
            <a:off x="7273453" y="1770819"/>
            <a:ext cx="3703641" cy="3017782"/>
          </a:xfrm>
          <a:prstGeom prst="rect">
            <a:avLst/>
          </a:prstGeom>
        </p:spPr>
      </p:pic>
    </p:spTree>
    <p:extLst>
      <p:ext uri="{BB962C8B-B14F-4D97-AF65-F5344CB8AC3E}">
        <p14:creationId xmlns:p14="http://schemas.microsoft.com/office/powerpoint/2010/main" val="4179239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CDD8A74B-DA87-A5CB-2BC5-B6D0536B5140}"/>
              </a:ext>
            </a:extLst>
          </p:cNvPr>
          <p:cNvPicPr>
            <a:picLocks noChangeAspect="1"/>
          </p:cNvPicPr>
          <p:nvPr/>
        </p:nvPicPr>
        <p:blipFill>
          <a:blip r:embed="rId2"/>
          <a:stretch>
            <a:fillRect/>
          </a:stretch>
        </p:blipFill>
        <p:spPr>
          <a:xfrm>
            <a:off x="243837" y="819987"/>
            <a:ext cx="3642676" cy="4087915"/>
          </a:xfrm>
          <a:prstGeom prst="rect">
            <a:avLst/>
          </a:prstGeom>
        </p:spPr>
      </p:pic>
      <p:pic>
        <p:nvPicPr>
          <p:cNvPr id="5" name="Picture 4">
            <a:extLst>
              <a:ext uri="{FF2B5EF4-FFF2-40B4-BE49-F238E27FC236}">
                <a16:creationId xmlns:a16="http://schemas.microsoft.com/office/drawing/2014/main" id="{46C5D124-FD17-F893-365B-79D9F95808F7}"/>
              </a:ext>
            </a:extLst>
          </p:cNvPr>
          <p:cNvPicPr>
            <a:picLocks noChangeAspect="1"/>
          </p:cNvPicPr>
          <p:nvPr/>
        </p:nvPicPr>
        <p:blipFill>
          <a:blip r:embed="rId3"/>
          <a:stretch>
            <a:fillRect/>
          </a:stretch>
        </p:blipFill>
        <p:spPr>
          <a:xfrm>
            <a:off x="358147" y="4752359"/>
            <a:ext cx="3528366" cy="2105641"/>
          </a:xfrm>
          <a:prstGeom prst="rect">
            <a:avLst/>
          </a:prstGeom>
        </p:spPr>
      </p:pic>
      <p:pic>
        <p:nvPicPr>
          <p:cNvPr id="11" name="Picture 10">
            <a:extLst>
              <a:ext uri="{FF2B5EF4-FFF2-40B4-BE49-F238E27FC236}">
                <a16:creationId xmlns:a16="http://schemas.microsoft.com/office/drawing/2014/main" id="{1DFFEE48-06A6-39A1-3105-4F5799E19272}"/>
              </a:ext>
            </a:extLst>
          </p:cNvPr>
          <p:cNvPicPr>
            <a:picLocks noChangeAspect="1"/>
          </p:cNvPicPr>
          <p:nvPr/>
        </p:nvPicPr>
        <p:blipFill>
          <a:blip r:embed="rId4"/>
          <a:stretch>
            <a:fillRect/>
          </a:stretch>
        </p:blipFill>
        <p:spPr>
          <a:xfrm>
            <a:off x="8173545" y="2361105"/>
            <a:ext cx="3703641" cy="1958510"/>
          </a:xfrm>
          <a:prstGeom prst="rect">
            <a:avLst/>
          </a:prstGeom>
        </p:spPr>
      </p:pic>
      <p:pic>
        <p:nvPicPr>
          <p:cNvPr id="4" name="Picture 3">
            <a:extLst>
              <a:ext uri="{FF2B5EF4-FFF2-40B4-BE49-F238E27FC236}">
                <a16:creationId xmlns:a16="http://schemas.microsoft.com/office/drawing/2014/main" id="{81B3FF39-C477-8461-4634-BF7FA95553BA}"/>
              </a:ext>
            </a:extLst>
          </p:cNvPr>
          <p:cNvPicPr>
            <a:picLocks noChangeAspect="1"/>
          </p:cNvPicPr>
          <p:nvPr/>
        </p:nvPicPr>
        <p:blipFill>
          <a:blip r:embed="rId5"/>
          <a:stretch>
            <a:fillRect/>
          </a:stretch>
        </p:blipFill>
        <p:spPr>
          <a:xfrm>
            <a:off x="3886513" y="1061278"/>
            <a:ext cx="4054086" cy="2599654"/>
          </a:xfrm>
          <a:prstGeom prst="rect">
            <a:avLst/>
          </a:prstGeom>
        </p:spPr>
      </p:pic>
      <p:pic>
        <p:nvPicPr>
          <p:cNvPr id="8" name="Picture 7">
            <a:extLst>
              <a:ext uri="{FF2B5EF4-FFF2-40B4-BE49-F238E27FC236}">
                <a16:creationId xmlns:a16="http://schemas.microsoft.com/office/drawing/2014/main" id="{F44F5772-AE8F-97DA-33CE-709573412581}"/>
              </a:ext>
            </a:extLst>
          </p:cNvPr>
          <p:cNvPicPr>
            <a:picLocks noChangeAspect="1"/>
          </p:cNvPicPr>
          <p:nvPr/>
        </p:nvPicPr>
        <p:blipFill>
          <a:blip r:embed="rId6"/>
          <a:stretch>
            <a:fillRect/>
          </a:stretch>
        </p:blipFill>
        <p:spPr>
          <a:xfrm>
            <a:off x="3899524" y="3660932"/>
            <a:ext cx="4041075" cy="3123517"/>
          </a:xfrm>
          <a:prstGeom prst="rect">
            <a:avLst/>
          </a:prstGeom>
        </p:spPr>
      </p:pic>
    </p:spTree>
    <p:extLst>
      <p:ext uri="{BB962C8B-B14F-4D97-AF65-F5344CB8AC3E}">
        <p14:creationId xmlns:p14="http://schemas.microsoft.com/office/powerpoint/2010/main" val="296872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31CBAE0B-4F18-DA9C-10AD-CF49662900FA}"/>
              </a:ext>
            </a:extLst>
          </p:cNvPr>
          <p:cNvPicPr>
            <a:picLocks noChangeAspect="1"/>
          </p:cNvPicPr>
          <p:nvPr/>
        </p:nvPicPr>
        <p:blipFill>
          <a:blip r:embed="rId2"/>
          <a:stretch>
            <a:fillRect/>
          </a:stretch>
        </p:blipFill>
        <p:spPr>
          <a:xfrm>
            <a:off x="458442" y="1950592"/>
            <a:ext cx="3642676" cy="2956816"/>
          </a:xfrm>
          <a:prstGeom prst="rect">
            <a:avLst/>
          </a:prstGeom>
        </p:spPr>
      </p:pic>
      <p:pic>
        <p:nvPicPr>
          <p:cNvPr id="5" name="Picture 4">
            <a:extLst>
              <a:ext uri="{FF2B5EF4-FFF2-40B4-BE49-F238E27FC236}">
                <a16:creationId xmlns:a16="http://schemas.microsoft.com/office/drawing/2014/main" id="{1693A7D1-CCEC-0A27-DAD2-B5B428880843}"/>
              </a:ext>
            </a:extLst>
          </p:cNvPr>
          <p:cNvPicPr>
            <a:picLocks noChangeAspect="1"/>
          </p:cNvPicPr>
          <p:nvPr/>
        </p:nvPicPr>
        <p:blipFill>
          <a:blip r:embed="rId3"/>
          <a:stretch>
            <a:fillRect/>
          </a:stretch>
        </p:blipFill>
        <p:spPr>
          <a:xfrm>
            <a:off x="4267041" y="2640261"/>
            <a:ext cx="3657917" cy="1577477"/>
          </a:xfrm>
          <a:prstGeom prst="rect">
            <a:avLst/>
          </a:prstGeom>
        </p:spPr>
      </p:pic>
      <p:pic>
        <p:nvPicPr>
          <p:cNvPr id="7" name="Picture 6">
            <a:extLst>
              <a:ext uri="{FF2B5EF4-FFF2-40B4-BE49-F238E27FC236}">
                <a16:creationId xmlns:a16="http://schemas.microsoft.com/office/drawing/2014/main" id="{DD36C4F2-5BB7-B196-3053-A865A1F4594D}"/>
              </a:ext>
            </a:extLst>
          </p:cNvPr>
          <p:cNvPicPr>
            <a:picLocks noChangeAspect="1"/>
          </p:cNvPicPr>
          <p:nvPr/>
        </p:nvPicPr>
        <p:blipFill>
          <a:blip r:embed="rId4"/>
          <a:stretch>
            <a:fillRect/>
          </a:stretch>
        </p:blipFill>
        <p:spPr>
          <a:xfrm>
            <a:off x="8014676" y="2655503"/>
            <a:ext cx="3718882" cy="1562235"/>
          </a:xfrm>
          <a:prstGeom prst="rect">
            <a:avLst/>
          </a:prstGeom>
        </p:spPr>
      </p:pic>
    </p:spTree>
    <p:extLst>
      <p:ext uri="{BB962C8B-B14F-4D97-AF65-F5344CB8AC3E}">
        <p14:creationId xmlns:p14="http://schemas.microsoft.com/office/powerpoint/2010/main" val="1691762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57FA4B08-1214-50A9-488F-C5A50F2A6E28}"/>
              </a:ext>
            </a:extLst>
          </p:cNvPr>
          <p:cNvPicPr>
            <a:picLocks noChangeAspect="1"/>
          </p:cNvPicPr>
          <p:nvPr/>
        </p:nvPicPr>
        <p:blipFill>
          <a:blip r:embed="rId2"/>
          <a:stretch>
            <a:fillRect/>
          </a:stretch>
        </p:blipFill>
        <p:spPr>
          <a:xfrm>
            <a:off x="453311" y="2609779"/>
            <a:ext cx="3596952" cy="1638442"/>
          </a:xfrm>
          <a:prstGeom prst="rect">
            <a:avLst/>
          </a:prstGeom>
        </p:spPr>
      </p:pic>
      <p:pic>
        <p:nvPicPr>
          <p:cNvPr id="5" name="Picture 4">
            <a:extLst>
              <a:ext uri="{FF2B5EF4-FFF2-40B4-BE49-F238E27FC236}">
                <a16:creationId xmlns:a16="http://schemas.microsoft.com/office/drawing/2014/main" id="{9252BDD8-EF8D-CB48-FE82-59ADB25B1882}"/>
              </a:ext>
            </a:extLst>
          </p:cNvPr>
          <p:cNvPicPr>
            <a:picLocks noChangeAspect="1"/>
          </p:cNvPicPr>
          <p:nvPr/>
        </p:nvPicPr>
        <p:blipFill>
          <a:blip r:embed="rId3"/>
          <a:stretch>
            <a:fillRect/>
          </a:stretch>
        </p:blipFill>
        <p:spPr>
          <a:xfrm>
            <a:off x="4240369" y="2583106"/>
            <a:ext cx="3711262" cy="1691787"/>
          </a:xfrm>
          <a:prstGeom prst="rect">
            <a:avLst/>
          </a:prstGeom>
        </p:spPr>
      </p:pic>
      <p:pic>
        <p:nvPicPr>
          <p:cNvPr id="7" name="Picture 6">
            <a:extLst>
              <a:ext uri="{FF2B5EF4-FFF2-40B4-BE49-F238E27FC236}">
                <a16:creationId xmlns:a16="http://schemas.microsoft.com/office/drawing/2014/main" id="{E2A82D32-D638-D81B-2C17-66465C2BC869}"/>
              </a:ext>
            </a:extLst>
          </p:cNvPr>
          <p:cNvPicPr>
            <a:picLocks noChangeAspect="1"/>
          </p:cNvPicPr>
          <p:nvPr/>
        </p:nvPicPr>
        <p:blipFill>
          <a:blip r:embed="rId4"/>
          <a:stretch>
            <a:fillRect/>
          </a:stretch>
        </p:blipFill>
        <p:spPr>
          <a:xfrm>
            <a:off x="8103634" y="1291404"/>
            <a:ext cx="3635055" cy="4275190"/>
          </a:xfrm>
          <a:prstGeom prst="rect">
            <a:avLst/>
          </a:prstGeom>
        </p:spPr>
      </p:pic>
    </p:spTree>
    <p:extLst>
      <p:ext uri="{BB962C8B-B14F-4D97-AF65-F5344CB8AC3E}">
        <p14:creationId xmlns:p14="http://schemas.microsoft.com/office/powerpoint/2010/main" val="3222106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3" name="Picture 2">
            <a:extLst>
              <a:ext uri="{FF2B5EF4-FFF2-40B4-BE49-F238E27FC236}">
                <a16:creationId xmlns:a16="http://schemas.microsoft.com/office/drawing/2014/main" id="{60B05E8A-09BA-AA61-3C40-ED1FA4820299}"/>
              </a:ext>
            </a:extLst>
          </p:cNvPr>
          <p:cNvPicPr>
            <a:picLocks noChangeAspect="1"/>
          </p:cNvPicPr>
          <p:nvPr/>
        </p:nvPicPr>
        <p:blipFill>
          <a:blip r:embed="rId2"/>
          <a:stretch>
            <a:fillRect/>
          </a:stretch>
        </p:blipFill>
        <p:spPr>
          <a:xfrm>
            <a:off x="128989" y="2240177"/>
            <a:ext cx="3741744" cy="2377646"/>
          </a:xfrm>
          <a:prstGeom prst="rect">
            <a:avLst/>
          </a:prstGeom>
        </p:spPr>
      </p:pic>
      <p:pic>
        <p:nvPicPr>
          <p:cNvPr id="5" name="Picture 4">
            <a:extLst>
              <a:ext uri="{FF2B5EF4-FFF2-40B4-BE49-F238E27FC236}">
                <a16:creationId xmlns:a16="http://schemas.microsoft.com/office/drawing/2014/main" id="{68477DA2-9A43-D8CD-4764-1F16F7996768}"/>
              </a:ext>
            </a:extLst>
          </p:cNvPr>
          <p:cNvPicPr>
            <a:picLocks noChangeAspect="1"/>
          </p:cNvPicPr>
          <p:nvPr/>
        </p:nvPicPr>
        <p:blipFill>
          <a:blip r:embed="rId3"/>
          <a:stretch>
            <a:fillRect/>
          </a:stretch>
        </p:blipFill>
        <p:spPr>
          <a:xfrm>
            <a:off x="3938760" y="2038229"/>
            <a:ext cx="3642676" cy="2781541"/>
          </a:xfrm>
          <a:prstGeom prst="rect">
            <a:avLst/>
          </a:prstGeom>
        </p:spPr>
      </p:pic>
      <p:pic>
        <p:nvPicPr>
          <p:cNvPr id="7" name="Picture 6">
            <a:extLst>
              <a:ext uri="{FF2B5EF4-FFF2-40B4-BE49-F238E27FC236}">
                <a16:creationId xmlns:a16="http://schemas.microsoft.com/office/drawing/2014/main" id="{0DED4224-8459-877C-45FC-FDD141E4C839}"/>
              </a:ext>
            </a:extLst>
          </p:cNvPr>
          <p:cNvPicPr>
            <a:picLocks noChangeAspect="1"/>
          </p:cNvPicPr>
          <p:nvPr/>
        </p:nvPicPr>
        <p:blipFill>
          <a:blip r:embed="rId4"/>
          <a:stretch>
            <a:fillRect/>
          </a:stretch>
        </p:blipFill>
        <p:spPr>
          <a:xfrm>
            <a:off x="7897578" y="1302835"/>
            <a:ext cx="3749365" cy="4252328"/>
          </a:xfrm>
          <a:prstGeom prst="rect">
            <a:avLst/>
          </a:prstGeom>
        </p:spPr>
      </p:pic>
    </p:spTree>
    <p:extLst>
      <p:ext uri="{BB962C8B-B14F-4D97-AF65-F5344CB8AC3E}">
        <p14:creationId xmlns:p14="http://schemas.microsoft.com/office/powerpoint/2010/main" val="932029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9A270B7-4C47-011C-C199-92227D36032A}"/>
              </a:ext>
            </a:extLst>
          </p:cNvPr>
          <p:cNvSpPr txBox="1"/>
          <p:nvPr/>
        </p:nvSpPr>
        <p:spPr>
          <a:xfrm>
            <a:off x="3750129" y="235212"/>
            <a:ext cx="4691742" cy="584775"/>
          </a:xfrm>
          <a:prstGeom prst="rect">
            <a:avLst/>
          </a:prstGeom>
          <a:noFill/>
        </p:spPr>
        <p:txBody>
          <a:bodyPr wrap="square" rtlCol="0">
            <a:spAutoFit/>
          </a:bodyPr>
          <a:lstStyle/>
          <a:p>
            <a:r>
              <a:rPr lang="en-US" sz="3200" b="1" dirty="0"/>
              <a:t>Data Dictionary cont. </a:t>
            </a:r>
          </a:p>
        </p:txBody>
      </p:sp>
      <p:pic>
        <p:nvPicPr>
          <p:cNvPr id="4" name="Picture 3">
            <a:extLst>
              <a:ext uri="{FF2B5EF4-FFF2-40B4-BE49-F238E27FC236}">
                <a16:creationId xmlns:a16="http://schemas.microsoft.com/office/drawing/2014/main" id="{2B841107-3A15-930C-90FB-05BB1AFE3D7C}"/>
              </a:ext>
            </a:extLst>
          </p:cNvPr>
          <p:cNvPicPr>
            <a:picLocks noChangeAspect="1"/>
          </p:cNvPicPr>
          <p:nvPr/>
        </p:nvPicPr>
        <p:blipFill>
          <a:blip r:embed="rId2"/>
          <a:stretch>
            <a:fillRect/>
          </a:stretch>
        </p:blipFill>
        <p:spPr>
          <a:xfrm>
            <a:off x="762000" y="717548"/>
            <a:ext cx="5156200" cy="6039355"/>
          </a:xfrm>
          <a:prstGeom prst="rect">
            <a:avLst/>
          </a:prstGeom>
        </p:spPr>
      </p:pic>
      <p:pic>
        <p:nvPicPr>
          <p:cNvPr id="7" name="Picture 6">
            <a:extLst>
              <a:ext uri="{FF2B5EF4-FFF2-40B4-BE49-F238E27FC236}">
                <a16:creationId xmlns:a16="http://schemas.microsoft.com/office/drawing/2014/main" id="{B19397EA-8786-63D6-AD66-6626EC7E5DCB}"/>
              </a:ext>
            </a:extLst>
          </p:cNvPr>
          <p:cNvPicPr>
            <a:picLocks noChangeAspect="1"/>
          </p:cNvPicPr>
          <p:nvPr/>
        </p:nvPicPr>
        <p:blipFill>
          <a:blip r:embed="rId3"/>
          <a:stretch>
            <a:fillRect/>
          </a:stretch>
        </p:blipFill>
        <p:spPr>
          <a:xfrm>
            <a:off x="7232908" y="818645"/>
            <a:ext cx="4197092" cy="6039355"/>
          </a:xfrm>
          <a:prstGeom prst="rect">
            <a:avLst/>
          </a:prstGeom>
        </p:spPr>
      </p:pic>
    </p:spTree>
    <p:extLst>
      <p:ext uri="{BB962C8B-B14F-4D97-AF65-F5344CB8AC3E}">
        <p14:creationId xmlns:p14="http://schemas.microsoft.com/office/powerpoint/2010/main" val="2600377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DE486C5-83DF-7531-F89B-038ADDFA997F}"/>
              </a:ext>
            </a:extLst>
          </p:cNvPr>
          <p:cNvSpPr txBox="1"/>
          <p:nvPr/>
        </p:nvSpPr>
        <p:spPr>
          <a:xfrm>
            <a:off x="4683968" y="2151727"/>
            <a:ext cx="6690049" cy="2554545"/>
          </a:xfrm>
          <a:prstGeom prst="rect">
            <a:avLst/>
          </a:prstGeom>
          <a:noFill/>
        </p:spPr>
        <p:txBody>
          <a:bodyPr wrap="square" rtlCol="0">
            <a:spAutoFit/>
          </a:bodyPr>
          <a:lstStyle/>
          <a:p>
            <a:r>
              <a:rPr lang="en-US" sz="8000" b="1" dirty="0">
                <a:solidFill>
                  <a:schemeClr val="bg1"/>
                </a:solidFill>
              </a:rPr>
              <a:t>Physical System Design</a:t>
            </a:r>
          </a:p>
        </p:txBody>
      </p:sp>
    </p:spTree>
    <p:extLst>
      <p:ext uri="{BB962C8B-B14F-4D97-AF65-F5344CB8AC3E}">
        <p14:creationId xmlns:p14="http://schemas.microsoft.com/office/powerpoint/2010/main" val="3767784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E37DD62E-AEA9-6DD1-A087-F1D9EF4E79EA}"/>
              </a:ext>
            </a:extLst>
          </p:cNvPr>
          <p:cNvSpPr txBox="1"/>
          <p:nvPr/>
        </p:nvSpPr>
        <p:spPr>
          <a:xfrm>
            <a:off x="4488024" y="158620"/>
            <a:ext cx="7240555" cy="646331"/>
          </a:xfrm>
          <a:prstGeom prst="rect">
            <a:avLst/>
          </a:prstGeom>
          <a:noFill/>
        </p:spPr>
        <p:txBody>
          <a:bodyPr wrap="square" rtlCol="0">
            <a:spAutoFit/>
          </a:bodyPr>
          <a:lstStyle/>
          <a:p>
            <a:r>
              <a:rPr lang="en-US" sz="3600" b="1" dirty="0"/>
              <a:t>Input Forms</a:t>
            </a:r>
          </a:p>
        </p:txBody>
      </p:sp>
      <p:pic>
        <p:nvPicPr>
          <p:cNvPr id="34" name="Picture 33">
            <a:extLst>
              <a:ext uri="{FF2B5EF4-FFF2-40B4-BE49-F238E27FC236}">
                <a16:creationId xmlns:a16="http://schemas.microsoft.com/office/drawing/2014/main" id="{3BBF8718-3750-8266-676B-4EB3E1CC93B3}"/>
              </a:ext>
            </a:extLst>
          </p:cNvPr>
          <p:cNvPicPr>
            <a:picLocks noChangeAspect="1"/>
          </p:cNvPicPr>
          <p:nvPr/>
        </p:nvPicPr>
        <p:blipFill>
          <a:blip r:embed="rId2"/>
          <a:stretch>
            <a:fillRect/>
          </a:stretch>
        </p:blipFill>
        <p:spPr>
          <a:xfrm>
            <a:off x="83976" y="1405714"/>
            <a:ext cx="7240556" cy="4046571"/>
          </a:xfrm>
          <a:prstGeom prst="rect">
            <a:avLst/>
          </a:prstGeom>
        </p:spPr>
      </p:pic>
      <p:pic>
        <p:nvPicPr>
          <p:cNvPr id="36" name="Picture 35">
            <a:extLst>
              <a:ext uri="{FF2B5EF4-FFF2-40B4-BE49-F238E27FC236}">
                <a16:creationId xmlns:a16="http://schemas.microsoft.com/office/drawing/2014/main" id="{765A3092-BFDC-00D1-8576-1B70ECE5E779}"/>
              </a:ext>
            </a:extLst>
          </p:cNvPr>
          <p:cNvPicPr>
            <a:picLocks noChangeAspect="1"/>
          </p:cNvPicPr>
          <p:nvPr/>
        </p:nvPicPr>
        <p:blipFill>
          <a:blip r:embed="rId3"/>
          <a:stretch>
            <a:fillRect/>
          </a:stretch>
        </p:blipFill>
        <p:spPr>
          <a:xfrm>
            <a:off x="7324532" y="804951"/>
            <a:ext cx="4709568" cy="5524979"/>
          </a:xfrm>
          <a:prstGeom prst="rect">
            <a:avLst/>
          </a:prstGeom>
        </p:spPr>
      </p:pic>
    </p:spTree>
    <p:extLst>
      <p:ext uri="{BB962C8B-B14F-4D97-AF65-F5344CB8AC3E}">
        <p14:creationId xmlns:p14="http://schemas.microsoft.com/office/powerpoint/2010/main" val="415027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E37DD62E-AEA9-6DD1-A087-F1D9EF4E79EA}"/>
              </a:ext>
            </a:extLst>
          </p:cNvPr>
          <p:cNvSpPr txBox="1"/>
          <p:nvPr/>
        </p:nvSpPr>
        <p:spPr>
          <a:xfrm>
            <a:off x="4077478" y="139959"/>
            <a:ext cx="7240555" cy="646331"/>
          </a:xfrm>
          <a:prstGeom prst="rect">
            <a:avLst/>
          </a:prstGeom>
          <a:noFill/>
        </p:spPr>
        <p:txBody>
          <a:bodyPr wrap="square" rtlCol="0">
            <a:spAutoFit/>
          </a:bodyPr>
          <a:lstStyle/>
          <a:p>
            <a:r>
              <a:rPr lang="en-US" sz="3600" b="1" dirty="0"/>
              <a:t>Input Forms cont.</a:t>
            </a:r>
          </a:p>
        </p:txBody>
      </p:sp>
      <p:pic>
        <p:nvPicPr>
          <p:cNvPr id="3" name="Picture 2">
            <a:extLst>
              <a:ext uri="{FF2B5EF4-FFF2-40B4-BE49-F238E27FC236}">
                <a16:creationId xmlns:a16="http://schemas.microsoft.com/office/drawing/2014/main" id="{A33EDA2F-A9AB-DB36-8FEE-FCE26733AA95}"/>
              </a:ext>
            </a:extLst>
          </p:cNvPr>
          <p:cNvPicPr>
            <a:picLocks noChangeAspect="1"/>
          </p:cNvPicPr>
          <p:nvPr/>
        </p:nvPicPr>
        <p:blipFill>
          <a:blip r:embed="rId2"/>
          <a:stretch>
            <a:fillRect/>
          </a:stretch>
        </p:blipFill>
        <p:spPr>
          <a:xfrm>
            <a:off x="437655" y="1779126"/>
            <a:ext cx="6035563" cy="3299746"/>
          </a:xfrm>
          <a:prstGeom prst="rect">
            <a:avLst/>
          </a:prstGeom>
        </p:spPr>
      </p:pic>
      <p:pic>
        <p:nvPicPr>
          <p:cNvPr id="5" name="Picture 4">
            <a:extLst>
              <a:ext uri="{FF2B5EF4-FFF2-40B4-BE49-F238E27FC236}">
                <a16:creationId xmlns:a16="http://schemas.microsoft.com/office/drawing/2014/main" id="{771A0BE8-8450-94B0-6E91-BB6940D030E6}"/>
              </a:ext>
            </a:extLst>
          </p:cNvPr>
          <p:cNvPicPr>
            <a:picLocks noChangeAspect="1"/>
          </p:cNvPicPr>
          <p:nvPr/>
        </p:nvPicPr>
        <p:blipFill>
          <a:blip r:embed="rId3"/>
          <a:stretch>
            <a:fillRect/>
          </a:stretch>
        </p:blipFill>
        <p:spPr>
          <a:xfrm>
            <a:off x="6710693" y="837975"/>
            <a:ext cx="4480948" cy="5182049"/>
          </a:xfrm>
          <a:prstGeom prst="rect">
            <a:avLst/>
          </a:prstGeom>
        </p:spPr>
      </p:pic>
    </p:spTree>
    <p:extLst>
      <p:ext uri="{BB962C8B-B14F-4D97-AF65-F5344CB8AC3E}">
        <p14:creationId xmlns:p14="http://schemas.microsoft.com/office/powerpoint/2010/main" val="2904048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82AE4B-C8EE-79D3-31B1-73595F6CAA39}"/>
              </a:ext>
            </a:extLst>
          </p:cNvPr>
          <p:cNvSpPr txBox="1"/>
          <p:nvPr/>
        </p:nvSpPr>
        <p:spPr>
          <a:xfrm>
            <a:off x="4646646" y="233265"/>
            <a:ext cx="2752530" cy="646331"/>
          </a:xfrm>
          <a:prstGeom prst="rect">
            <a:avLst/>
          </a:prstGeom>
          <a:noFill/>
        </p:spPr>
        <p:txBody>
          <a:bodyPr wrap="square" rtlCol="0">
            <a:spAutoFit/>
          </a:bodyPr>
          <a:lstStyle/>
          <a:p>
            <a:r>
              <a:rPr lang="en-US" sz="3600" b="1" dirty="0"/>
              <a:t>Introduction</a:t>
            </a:r>
          </a:p>
        </p:txBody>
      </p:sp>
      <p:sp>
        <p:nvSpPr>
          <p:cNvPr id="11" name="TextBox 10">
            <a:extLst>
              <a:ext uri="{FF2B5EF4-FFF2-40B4-BE49-F238E27FC236}">
                <a16:creationId xmlns:a16="http://schemas.microsoft.com/office/drawing/2014/main" id="{C3DB6091-448D-064D-FDF9-489E53102B04}"/>
              </a:ext>
            </a:extLst>
          </p:cNvPr>
          <p:cNvSpPr txBox="1"/>
          <p:nvPr/>
        </p:nvSpPr>
        <p:spPr>
          <a:xfrm>
            <a:off x="1119672" y="1372117"/>
            <a:ext cx="10291665" cy="4524315"/>
          </a:xfrm>
          <a:prstGeom prst="rect">
            <a:avLst/>
          </a:prstGeom>
          <a:noFill/>
        </p:spPr>
        <p:txBody>
          <a:bodyPr wrap="square">
            <a:spAutoFit/>
          </a:bodyPr>
          <a:lstStyle/>
          <a:p>
            <a:r>
              <a:rPr lang="en-US" sz="2400" dirty="0"/>
              <a:t>A database management system designed to help teachers, administrators, department heads, and deans manage and track the academic progress of students. With the ability to automate administrative processes, such as grade reporting and attendance tracking, this system enables early identification of academic difficulties and ensures each student receives the assistance needed to succeed. Our major goal is to provide a thorough platform for tracking and evaluating student performance and growth, allowing instructors to enter and record grades for various tasks, tests, and examinations, while also enabling students to monitor their progress over time. With SpmsV4, relevant documents and data are stored in the database to evaluate the performance of stakeholders, and students have access to a variety of analytical data.</a:t>
            </a:r>
          </a:p>
        </p:txBody>
      </p:sp>
    </p:spTree>
    <p:extLst>
      <p:ext uri="{BB962C8B-B14F-4D97-AF65-F5344CB8AC3E}">
        <p14:creationId xmlns:p14="http://schemas.microsoft.com/office/powerpoint/2010/main" val="3521514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E37DD62E-AEA9-6DD1-A087-F1D9EF4E79EA}"/>
              </a:ext>
            </a:extLst>
          </p:cNvPr>
          <p:cNvSpPr txBox="1"/>
          <p:nvPr/>
        </p:nvSpPr>
        <p:spPr>
          <a:xfrm>
            <a:off x="4077478" y="139959"/>
            <a:ext cx="7240555" cy="646331"/>
          </a:xfrm>
          <a:prstGeom prst="rect">
            <a:avLst/>
          </a:prstGeom>
          <a:noFill/>
        </p:spPr>
        <p:txBody>
          <a:bodyPr wrap="square" rtlCol="0">
            <a:spAutoFit/>
          </a:bodyPr>
          <a:lstStyle/>
          <a:p>
            <a:r>
              <a:rPr lang="en-US" sz="3600" b="1" dirty="0"/>
              <a:t>Input Forms cont.</a:t>
            </a:r>
          </a:p>
        </p:txBody>
      </p:sp>
      <p:pic>
        <p:nvPicPr>
          <p:cNvPr id="3" name="Picture 2">
            <a:extLst>
              <a:ext uri="{FF2B5EF4-FFF2-40B4-BE49-F238E27FC236}">
                <a16:creationId xmlns:a16="http://schemas.microsoft.com/office/drawing/2014/main" id="{3AEC665D-CC80-5B4C-A715-E76AEA469C2D}"/>
              </a:ext>
            </a:extLst>
          </p:cNvPr>
          <p:cNvPicPr>
            <a:picLocks noChangeAspect="1"/>
          </p:cNvPicPr>
          <p:nvPr/>
        </p:nvPicPr>
        <p:blipFill>
          <a:blip r:embed="rId2"/>
          <a:stretch>
            <a:fillRect/>
          </a:stretch>
        </p:blipFill>
        <p:spPr>
          <a:xfrm>
            <a:off x="1020097" y="2072522"/>
            <a:ext cx="4740051" cy="2712955"/>
          </a:xfrm>
          <a:prstGeom prst="rect">
            <a:avLst/>
          </a:prstGeom>
        </p:spPr>
      </p:pic>
      <p:pic>
        <p:nvPicPr>
          <p:cNvPr id="5" name="Picture 4">
            <a:extLst>
              <a:ext uri="{FF2B5EF4-FFF2-40B4-BE49-F238E27FC236}">
                <a16:creationId xmlns:a16="http://schemas.microsoft.com/office/drawing/2014/main" id="{F6AA5CCF-05EB-8BB1-B82D-99F0624B4B3E}"/>
              </a:ext>
            </a:extLst>
          </p:cNvPr>
          <p:cNvPicPr>
            <a:picLocks noChangeAspect="1"/>
          </p:cNvPicPr>
          <p:nvPr/>
        </p:nvPicPr>
        <p:blipFill>
          <a:blip r:embed="rId3"/>
          <a:stretch>
            <a:fillRect/>
          </a:stretch>
        </p:blipFill>
        <p:spPr>
          <a:xfrm>
            <a:off x="6220668" y="982767"/>
            <a:ext cx="4770533" cy="4892464"/>
          </a:xfrm>
          <a:prstGeom prst="rect">
            <a:avLst/>
          </a:prstGeom>
        </p:spPr>
      </p:pic>
    </p:spTree>
    <p:extLst>
      <p:ext uri="{BB962C8B-B14F-4D97-AF65-F5344CB8AC3E}">
        <p14:creationId xmlns:p14="http://schemas.microsoft.com/office/powerpoint/2010/main" val="929434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F9208-DD0E-DC27-2E2C-BC5FC500F68C}"/>
              </a:ext>
            </a:extLst>
          </p:cNvPr>
          <p:cNvPicPr>
            <a:picLocks noChangeAspect="1"/>
          </p:cNvPicPr>
          <p:nvPr/>
        </p:nvPicPr>
        <p:blipFill>
          <a:blip r:embed="rId2"/>
          <a:stretch>
            <a:fillRect/>
          </a:stretch>
        </p:blipFill>
        <p:spPr>
          <a:xfrm>
            <a:off x="1020640" y="2120104"/>
            <a:ext cx="5075360" cy="2804403"/>
          </a:xfrm>
          <a:prstGeom prst="rect">
            <a:avLst/>
          </a:prstGeom>
        </p:spPr>
      </p:pic>
      <p:pic>
        <p:nvPicPr>
          <p:cNvPr id="7" name="Picture 6">
            <a:extLst>
              <a:ext uri="{FF2B5EF4-FFF2-40B4-BE49-F238E27FC236}">
                <a16:creationId xmlns:a16="http://schemas.microsoft.com/office/drawing/2014/main" id="{AB0CCD2E-0444-20BD-2D2D-9AA3CF1159F9}"/>
              </a:ext>
            </a:extLst>
          </p:cNvPr>
          <p:cNvPicPr>
            <a:picLocks noChangeAspect="1"/>
          </p:cNvPicPr>
          <p:nvPr/>
        </p:nvPicPr>
        <p:blipFill>
          <a:blip r:embed="rId3"/>
          <a:stretch>
            <a:fillRect/>
          </a:stretch>
        </p:blipFill>
        <p:spPr>
          <a:xfrm>
            <a:off x="6212191" y="2120103"/>
            <a:ext cx="5105842" cy="2804403"/>
          </a:xfrm>
          <a:prstGeom prst="rect">
            <a:avLst/>
          </a:prstGeom>
        </p:spPr>
      </p:pic>
    </p:spTree>
    <p:extLst>
      <p:ext uri="{BB962C8B-B14F-4D97-AF65-F5344CB8AC3E}">
        <p14:creationId xmlns:p14="http://schemas.microsoft.com/office/powerpoint/2010/main" val="3022637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4660640" y="130628"/>
            <a:ext cx="3093099" cy="646331"/>
          </a:xfrm>
          <a:prstGeom prst="rect">
            <a:avLst/>
          </a:prstGeom>
          <a:noFill/>
        </p:spPr>
        <p:txBody>
          <a:bodyPr wrap="square" rtlCol="0">
            <a:spAutoFit/>
          </a:bodyPr>
          <a:lstStyle/>
          <a:p>
            <a:r>
              <a:rPr lang="en-US" sz="3600" b="1" dirty="0"/>
              <a:t>Output Forms</a:t>
            </a:r>
          </a:p>
        </p:txBody>
      </p:sp>
      <p:pic>
        <p:nvPicPr>
          <p:cNvPr id="9" name="Picture 8">
            <a:extLst>
              <a:ext uri="{FF2B5EF4-FFF2-40B4-BE49-F238E27FC236}">
                <a16:creationId xmlns:a16="http://schemas.microsoft.com/office/drawing/2014/main" id="{85D82D22-1F18-8FA0-317F-5B28E74126B1}"/>
              </a:ext>
            </a:extLst>
          </p:cNvPr>
          <p:cNvPicPr>
            <a:picLocks noChangeAspect="1"/>
          </p:cNvPicPr>
          <p:nvPr/>
        </p:nvPicPr>
        <p:blipFill>
          <a:blip r:embed="rId2"/>
          <a:stretch>
            <a:fillRect/>
          </a:stretch>
        </p:blipFill>
        <p:spPr>
          <a:xfrm>
            <a:off x="990544" y="2183022"/>
            <a:ext cx="4892464" cy="2491956"/>
          </a:xfrm>
          <a:prstGeom prst="rect">
            <a:avLst/>
          </a:prstGeom>
        </p:spPr>
      </p:pic>
      <p:pic>
        <p:nvPicPr>
          <p:cNvPr id="11" name="Picture 10">
            <a:extLst>
              <a:ext uri="{FF2B5EF4-FFF2-40B4-BE49-F238E27FC236}">
                <a16:creationId xmlns:a16="http://schemas.microsoft.com/office/drawing/2014/main" id="{46D866C3-BB38-643C-29F9-E051E9DF5555}"/>
              </a:ext>
            </a:extLst>
          </p:cNvPr>
          <p:cNvPicPr>
            <a:picLocks noChangeAspect="1"/>
          </p:cNvPicPr>
          <p:nvPr/>
        </p:nvPicPr>
        <p:blipFill>
          <a:blip r:embed="rId3"/>
          <a:stretch>
            <a:fillRect/>
          </a:stretch>
        </p:blipFill>
        <p:spPr>
          <a:xfrm>
            <a:off x="6096000" y="1828661"/>
            <a:ext cx="4930567" cy="3200677"/>
          </a:xfrm>
          <a:prstGeom prst="rect">
            <a:avLst/>
          </a:prstGeom>
        </p:spPr>
      </p:pic>
    </p:spTree>
    <p:extLst>
      <p:ext uri="{BB962C8B-B14F-4D97-AF65-F5344CB8AC3E}">
        <p14:creationId xmlns:p14="http://schemas.microsoft.com/office/powerpoint/2010/main" val="1786261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3998944" y="149289"/>
            <a:ext cx="4194111" cy="646331"/>
          </a:xfrm>
          <a:prstGeom prst="rect">
            <a:avLst/>
          </a:prstGeom>
          <a:noFill/>
        </p:spPr>
        <p:txBody>
          <a:bodyPr wrap="square" rtlCol="0">
            <a:spAutoFit/>
          </a:bodyPr>
          <a:lstStyle/>
          <a:p>
            <a:r>
              <a:rPr lang="en-US" sz="3600" b="1" dirty="0"/>
              <a:t>Output Forms cont.</a:t>
            </a:r>
          </a:p>
        </p:txBody>
      </p:sp>
      <p:pic>
        <p:nvPicPr>
          <p:cNvPr id="3" name="Picture 2">
            <a:extLst>
              <a:ext uri="{FF2B5EF4-FFF2-40B4-BE49-F238E27FC236}">
                <a16:creationId xmlns:a16="http://schemas.microsoft.com/office/drawing/2014/main" id="{BEFA7A88-9936-EEF7-1A4C-C05B82D8C465}"/>
              </a:ext>
            </a:extLst>
          </p:cNvPr>
          <p:cNvPicPr>
            <a:picLocks noChangeAspect="1"/>
          </p:cNvPicPr>
          <p:nvPr/>
        </p:nvPicPr>
        <p:blipFill>
          <a:blip r:embed="rId2"/>
          <a:stretch>
            <a:fillRect/>
          </a:stretch>
        </p:blipFill>
        <p:spPr>
          <a:xfrm>
            <a:off x="0" y="2711795"/>
            <a:ext cx="3566160" cy="1966130"/>
          </a:xfrm>
          <a:prstGeom prst="rect">
            <a:avLst/>
          </a:prstGeom>
        </p:spPr>
      </p:pic>
      <p:pic>
        <p:nvPicPr>
          <p:cNvPr id="5" name="Picture 4">
            <a:extLst>
              <a:ext uri="{FF2B5EF4-FFF2-40B4-BE49-F238E27FC236}">
                <a16:creationId xmlns:a16="http://schemas.microsoft.com/office/drawing/2014/main" id="{394A2A75-CEA8-7919-4173-280C94D1658C}"/>
              </a:ext>
            </a:extLst>
          </p:cNvPr>
          <p:cNvPicPr>
            <a:picLocks noChangeAspect="1"/>
          </p:cNvPicPr>
          <p:nvPr/>
        </p:nvPicPr>
        <p:blipFill>
          <a:blip r:embed="rId3"/>
          <a:stretch>
            <a:fillRect/>
          </a:stretch>
        </p:blipFill>
        <p:spPr>
          <a:xfrm>
            <a:off x="3566160" y="1039060"/>
            <a:ext cx="4465707" cy="5311600"/>
          </a:xfrm>
          <a:prstGeom prst="rect">
            <a:avLst/>
          </a:prstGeom>
        </p:spPr>
      </p:pic>
      <p:pic>
        <p:nvPicPr>
          <p:cNvPr id="8" name="Picture 7">
            <a:extLst>
              <a:ext uri="{FF2B5EF4-FFF2-40B4-BE49-F238E27FC236}">
                <a16:creationId xmlns:a16="http://schemas.microsoft.com/office/drawing/2014/main" id="{11BB49FF-623A-3810-6242-89F5EE191899}"/>
              </a:ext>
            </a:extLst>
          </p:cNvPr>
          <p:cNvPicPr>
            <a:picLocks noChangeAspect="1"/>
          </p:cNvPicPr>
          <p:nvPr/>
        </p:nvPicPr>
        <p:blipFill>
          <a:blip r:embed="rId4"/>
          <a:stretch>
            <a:fillRect/>
          </a:stretch>
        </p:blipFill>
        <p:spPr>
          <a:xfrm>
            <a:off x="8031867" y="913319"/>
            <a:ext cx="4160133" cy="5563082"/>
          </a:xfrm>
          <a:prstGeom prst="rect">
            <a:avLst/>
          </a:prstGeom>
        </p:spPr>
      </p:pic>
    </p:spTree>
    <p:extLst>
      <p:ext uri="{BB962C8B-B14F-4D97-AF65-F5344CB8AC3E}">
        <p14:creationId xmlns:p14="http://schemas.microsoft.com/office/powerpoint/2010/main" val="979435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3998944" y="149289"/>
            <a:ext cx="4194111" cy="646331"/>
          </a:xfrm>
          <a:prstGeom prst="rect">
            <a:avLst/>
          </a:prstGeom>
          <a:noFill/>
        </p:spPr>
        <p:txBody>
          <a:bodyPr wrap="square" rtlCol="0">
            <a:spAutoFit/>
          </a:bodyPr>
          <a:lstStyle/>
          <a:p>
            <a:r>
              <a:rPr lang="en-US" sz="3600" b="1" dirty="0"/>
              <a:t>Output Forms cont.</a:t>
            </a:r>
          </a:p>
        </p:txBody>
      </p:sp>
      <p:pic>
        <p:nvPicPr>
          <p:cNvPr id="3" name="Picture 2">
            <a:extLst>
              <a:ext uri="{FF2B5EF4-FFF2-40B4-BE49-F238E27FC236}">
                <a16:creationId xmlns:a16="http://schemas.microsoft.com/office/drawing/2014/main" id="{C67E70D0-9264-5BB3-BE2B-26AA273635C3}"/>
              </a:ext>
            </a:extLst>
          </p:cNvPr>
          <p:cNvPicPr>
            <a:picLocks noChangeAspect="1"/>
          </p:cNvPicPr>
          <p:nvPr/>
        </p:nvPicPr>
        <p:blipFill>
          <a:blip r:embed="rId2"/>
          <a:stretch>
            <a:fillRect/>
          </a:stretch>
        </p:blipFill>
        <p:spPr>
          <a:xfrm>
            <a:off x="746295" y="1649576"/>
            <a:ext cx="5349704" cy="3558848"/>
          </a:xfrm>
          <a:prstGeom prst="rect">
            <a:avLst/>
          </a:prstGeom>
        </p:spPr>
      </p:pic>
      <p:pic>
        <p:nvPicPr>
          <p:cNvPr id="5" name="Picture 4">
            <a:extLst>
              <a:ext uri="{FF2B5EF4-FFF2-40B4-BE49-F238E27FC236}">
                <a16:creationId xmlns:a16="http://schemas.microsoft.com/office/drawing/2014/main" id="{07CAEDB5-B436-DE8C-E623-08FE48068A95}"/>
              </a:ext>
            </a:extLst>
          </p:cNvPr>
          <p:cNvPicPr>
            <a:picLocks noChangeAspect="1"/>
          </p:cNvPicPr>
          <p:nvPr/>
        </p:nvPicPr>
        <p:blipFill>
          <a:blip r:embed="rId3"/>
          <a:stretch>
            <a:fillRect/>
          </a:stretch>
        </p:blipFill>
        <p:spPr>
          <a:xfrm>
            <a:off x="6466490" y="963716"/>
            <a:ext cx="3863675" cy="4930567"/>
          </a:xfrm>
          <a:prstGeom prst="rect">
            <a:avLst/>
          </a:prstGeom>
        </p:spPr>
      </p:pic>
    </p:spTree>
    <p:extLst>
      <p:ext uri="{BB962C8B-B14F-4D97-AF65-F5344CB8AC3E}">
        <p14:creationId xmlns:p14="http://schemas.microsoft.com/office/powerpoint/2010/main" val="2816725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A85752-0297-875C-201D-7F660D8D4B11}"/>
              </a:ext>
            </a:extLst>
          </p:cNvPr>
          <p:cNvSpPr txBox="1"/>
          <p:nvPr/>
        </p:nvSpPr>
        <p:spPr>
          <a:xfrm>
            <a:off x="3998944" y="149289"/>
            <a:ext cx="4194111" cy="646331"/>
          </a:xfrm>
          <a:prstGeom prst="rect">
            <a:avLst/>
          </a:prstGeom>
          <a:noFill/>
        </p:spPr>
        <p:txBody>
          <a:bodyPr wrap="square" rtlCol="0">
            <a:spAutoFit/>
          </a:bodyPr>
          <a:lstStyle/>
          <a:p>
            <a:r>
              <a:rPr lang="en-US" sz="3600" b="1" dirty="0"/>
              <a:t>Output Forms cont.</a:t>
            </a:r>
          </a:p>
        </p:txBody>
      </p:sp>
      <p:pic>
        <p:nvPicPr>
          <p:cNvPr id="3" name="Picture 2">
            <a:extLst>
              <a:ext uri="{FF2B5EF4-FFF2-40B4-BE49-F238E27FC236}">
                <a16:creationId xmlns:a16="http://schemas.microsoft.com/office/drawing/2014/main" id="{7901407D-90BC-2138-08A4-CDEB8A5E5C7E}"/>
              </a:ext>
            </a:extLst>
          </p:cNvPr>
          <p:cNvPicPr>
            <a:picLocks noChangeAspect="1"/>
          </p:cNvPicPr>
          <p:nvPr/>
        </p:nvPicPr>
        <p:blipFill>
          <a:blip r:embed="rId2"/>
          <a:stretch>
            <a:fillRect/>
          </a:stretch>
        </p:blipFill>
        <p:spPr>
          <a:xfrm>
            <a:off x="1165433" y="2124023"/>
            <a:ext cx="4930567" cy="2609953"/>
          </a:xfrm>
          <a:prstGeom prst="rect">
            <a:avLst/>
          </a:prstGeom>
        </p:spPr>
      </p:pic>
      <p:pic>
        <p:nvPicPr>
          <p:cNvPr id="5" name="Picture 4">
            <a:extLst>
              <a:ext uri="{FF2B5EF4-FFF2-40B4-BE49-F238E27FC236}">
                <a16:creationId xmlns:a16="http://schemas.microsoft.com/office/drawing/2014/main" id="{C162DDE4-228B-02F5-4E93-5E676765A400}"/>
              </a:ext>
            </a:extLst>
          </p:cNvPr>
          <p:cNvPicPr>
            <a:picLocks noChangeAspect="1"/>
          </p:cNvPicPr>
          <p:nvPr/>
        </p:nvPicPr>
        <p:blipFill>
          <a:blip r:embed="rId3"/>
          <a:stretch>
            <a:fillRect/>
          </a:stretch>
        </p:blipFill>
        <p:spPr>
          <a:xfrm>
            <a:off x="6439230" y="1939160"/>
            <a:ext cx="4930567" cy="2979678"/>
          </a:xfrm>
          <a:prstGeom prst="rect">
            <a:avLst/>
          </a:prstGeom>
        </p:spPr>
      </p:pic>
    </p:spTree>
    <p:extLst>
      <p:ext uri="{BB962C8B-B14F-4D97-AF65-F5344CB8AC3E}">
        <p14:creationId xmlns:p14="http://schemas.microsoft.com/office/powerpoint/2010/main" val="1283282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587F9AD-40FC-D10A-C9BF-4DCC870909FB}"/>
              </a:ext>
            </a:extLst>
          </p:cNvPr>
          <p:cNvSpPr txBox="1"/>
          <p:nvPr/>
        </p:nvSpPr>
        <p:spPr>
          <a:xfrm>
            <a:off x="1015482" y="1398647"/>
            <a:ext cx="10161036" cy="4524315"/>
          </a:xfrm>
          <a:prstGeom prst="rect">
            <a:avLst/>
          </a:prstGeom>
          <a:noFill/>
        </p:spPr>
        <p:txBody>
          <a:bodyPr wrap="square">
            <a:spAutoFit/>
          </a:bodyPr>
          <a:lstStyle/>
          <a:p>
            <a:r>
              <a:rPr lang="en-US" sz="2400" dirty="0"/>
              <a:t>In conclusion, developing the SpmsV4 system posed several challenges throughout the analysis, design, and implementation phases. However, through collaboration with faculty members and stakeholders, we were able to overcome confusion around the system's operations, design challenges, and bugs. Moving forward, integrating extracurricular activity monitoring into the SpmsV4 system could enhance the system's functionality and provide invaluable insights into student engagement for teachers and administrators. To do so, it's important to consider secure data collection and storage, student privacy and consent, and intuitive data presentation. Ultimately, this new feature could help foster a more inclusive and supportive school environment and contribute to students' success both in and out of the classroom.</a:t>
            </a:r>
          </a:p>
        </p:txBody>
      </p:sp>
      <p:sp>
        <p:nvSpPr>
          <p:cNvPr id="9" name="TextBox 8">
            <a:extLst>
              <a:ext uri="{FF2B5EF4-FFF2-40B4-BE49-F238E27FC236}">
                <a16:creationId xmlns:a16="http://schemas.microsoft.com/office/drawing/2014/main" id="{4EB39C5F-2848-38D3-4E2C-CACE3908D13E}"/>
              </a:ext>
            </a:extLst>
          </p:cNvPr>
          <p:cNvSpPr txBox="1"/>
          <p:nvPr/>
        </p:nvSpPr>
        <p:spPr>
          <a:xfrm>
            <a:off x="1933575" y="200025"/>
            <a:ext cx="7639050" cy="646331"/>
          </a:xfrm>
          <a:prstGeom prst="rect">
            <a:avLst/>
          </a:prstGeom>
          <a:noFill/>
        </p:spPr>
        <p:txBody>
          <a:bodyPr wrap="square" rtlCol="0">
            <a:spAutoFit/>
          </a:bodyPr>
          <a:lstStyle/>
          <a:p>
            <a:pPr algn="ctr"/>
            <a:r>
              <a:rPr lang="en-US" sz="3600" dirty="0"/>
              <a:t>Conclusion</a:t>
            </a:r>
          </a:p>
        </p:txBody>
      </p:sp>
    </p:spTree>
    <p:extLst>
      <p:ext uri="{BB962C8B-B14F-4D97-AF65-F5344CB8AC3E}">
        <p14:creationId xmlns:p14="http://schemas.microsoft.com/office/powerpoint/2010/main" val="3366137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A59AD6-77F6-A818-902C-162F4C9403C0}"/>
              </a:ext>
            </a:extLst>
          </p:cNvPr>
          <p:cNvSpPr txBox="1"/>
          <p:nvPr/>
        </p:nvSpPr>
        <p:spPr>
          <a:xfrm>
            <a:off x="5819775" y="2243435"/>
            <a:ext cx="4752975" cy="1754326"/>
          </a:xfrm>
          <a:prstGeom prst="rect">
            <a:avLst/>
          </a:prstGeom>
          <a:noFill/>
        </p:spPr>
        <p:txBody>
          <a:bodyPr wrap="square" rtlCol="0">
            <a:spAutoFit/>
          </a:bodyPr>
          <a:lstStyle/>
          <a:p>
            <a:r>
              <a:rPr lang="en-US" sz="4000" dirty="0">
                <a:solidFill>
                  <a:schemeClr val="bg1"/>
                </a:solidFill>
              </a:rPr>
              <a:t>Thank you </a:t>
            </a:r>
          </a:p>
          <a:p>
            <a:endParaRPr lang="en-US" sz="4000" dirty="0">
              <a:solidFill>
                <a:schemeClr val="bg1"/>
              </a:solidFill>
            </a:endParaRPr>
          </a:p>
          <a:p>
            <a:r>
              <a:rPr lang="en-US" sz="2800" dirty="0">
                <a:solidFill>
                  <a:schemeClr val="bg1"/>
                </a:solidFill>
              </a:rPr>
              <a:t>For your time and attention!</a:t>
            </a:r>
          </a:p>
        </p:txBody>
      </p:sp>
    </p:spTree>
    <p:extLst>
      <p:ext uri="{BB962C8B-B14F-4D97-AF65-F5344CB8AC3E}">
        <p14:creationId xmlns:p14="http://schemas.microsoft.com/office/powerpoint/2010/main" val="64105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A38735-6C11-9AFE-228F-5AE9B2A9CBD7}"/>
              </a:ext>
            </a:extLst>
          </p:cNvPr>
          <p:cNvPicPr>
            <a:picLocks noChangeAspect="1"/>
          </p:cNvPicPr>
          <p:nvPr/>
        </p:nvPicPr>
        <p:blipFill>
          <a:blip r:embed="rId2"/>
          <a:stretch>
            <a:fillRect/>
          </a:stretch>
        </p:blipFill>
        <p:spPr>
          <a:xfrm>
            <a:off x="6096000" y="397886"/>
            <a:ext cx="6062227" cy="6062227"/>
          </a:xfrm>
          <a:prstGeom prst="rect">
            <a:avLst/>
          </a:prstGeom>
        </p:spPr>
      </p:pic>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DCD647-A285-4C34-9253-79D80EA2528C}"/>
              </a:ext>
            </a:extLst>
          </p:cNvPr>
          <p:cNvPicPr>
            <a:picLocks noChangeAspect="1"/>
          </p:cNvPicPr>
          <p:nvPr/>
        </p:nvPicPr>
        <p:blipFill>
          <a:blip r:embed="rId2"/>
          <a:stretch>
            <a:fillRect/>
          </a:stretch>
        </p:blipFill>
        <p:spPr>
          <a:xfrm>
            <a:off x="-31072" y="637360"/>
            <a:ext cx="12254144" cy="6220639"/>
          </a:xfrm>
          <a:prstGeom prst="rect">
            <a:avLst/>
          </a:prstGeom>
        </p:spPr>
      </p:pic>
      <p:sp>
        <p:nvSpPr>
          <p:cNvPr id="7" name="TextBox 6">
            <a:extLst>
              <a:ext uri="{FF2B5EF4-FFF2-40B4-BE49-F238E27FC236}">
                <a16:creationId xmlns:a16="http://schemas.microsoft.com/office/drawing/2014/main" id="{82DA8348-F169-EAA9-606B-18C599D3C404}"/>
              </a:ext>
            </a:extLst>
          </p:cNvPr>
          <p:cNvSpPr txBox="1"/>
          <p:nvPr/>
        </p:nvSpPr>
        <p:spPr>
          <a:xfrm>
            <a:off x="3271520" y="-20320"/>
            <a:ext cx="7112000" cy="769441"/>
          </a:xfrm>
          <a:prstGeom prst="rect">
            <a:avLst/>
          </a:prstGeom>
          <a:noFill/>
        </p:spPr>
        <p:txBody>
          <a:bodyPr wrap="square" rtlCol="0">
            <a:spAutoFit/>
          </a:bodyPr>
          <a:lstStyle/>
          <a:p>
            <a:r>
              <a:rPr lang="en-US" sz="4400" b="1" dirty="0"/>
              <a:t>Rich Picture (Existing)</a:t>
            </a:r>
          </a:p>
        </p:txBody>
      </p:sp>
    </p:spTree>
    <p:extLst>
      <p:ext uri="{BB962C8B-B14F-4D97-AF65-F5344CB8AC3E}">
        <p14:creationId xmlns:p14="http://schemas.microsoft.com/office/powerpoint/2010/main" val="357151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E331C-D0C9-B4AB-2F34-010CDFAF0D16}"/>
              </a:ext>
            </a:extLst>
          </p:cNvPr>
          <p:cNvSpPr txBox="1"/>
          <p:nvPr/>
        </p:nvSpPr>
        <p:spPr>
          <a:xfrm>
            <a:off x="2476475" y="0"/>
            <a:ext cx="11683014" cy="523220"/>
          </a:xfrm>
          <a:prstGeom prst="rect">
            <a:avLst/>
          </a:prstGeom>
          <a:noFill/>
        </p:spPr>
        <p:txBody>
          <a:bodyPr wrap="square" rtlCol="0">
            <a:spAutoFit/>
          </a:bodyPr>
          <a:lstStyle/>
          <a:p>
            <a:r>
              <a:rPr lang="en-US" sz="2800" b="1" dirty="0"/>
              <a:t>Existing Process and Six Element Analysis</a:t>
            </a:r>
          </a:p>
        </p:txBody>
      </p:sp>
      <p:sp>
        <p:nvSpPr>
          <p:cNvPr id="6" name="TextBox 5">
            <a:extLst>
              <a:ext uri="{FF2B5EF4-FFF2-40B4-BE49-F238E27FC236}">
                <a16:creationId xmlns:a16="http://schemas.microsoft.com/office/drawing/2014/main" id="{433A44CD-B663-BFE9-980F-8A19DE09B88D}"/>
              </a:ext>
            </a:extLst>
          </p:cNvPr>
          <p:cNvSpPr txBox="1"/>
          <p:nvPr/>
        </p:nvSpPr>
        <p:spPr>
          <a:xfrm>
            <a:off x="411480" y="1839357"/>
            <a:ext cx="10642600" cy="2954655"/>
          </a:xfrm>
          <a:prstGeom prst="rect">
            <a:avLst/>
          </a:prstGeom>
          <a:noFill/>
        </p:spPr>
        <p:txBody>
          <a:bodyPr wrap="square">
            <a:spAutoFit/>
          </a:bodyPr>
          <a:lstStyle/>
          <a:p>
            <a:r>
              <a:rPr lang="en-US" sz="2400" b="1" dirty="0"/>
              <a:t>Six Element Analysis -&gt; Existing System </a:t>
            </a:r>
          </a:p>
          <a:p>
            <a:r>
              <a:rPr lang="en-US" dirty="0"/>
              <a:t>From Rich picture we identified 7 key processes: </a:t>
            </a:r>
          </a:p>
          <a:p>
            <a:pPr marL="342900" indent="-342900">
              <a:buAutoNum type="arabicPeriod"/>
            </a:pPr>
            <a:r>
              <a:rPr lang="en-US" dirty="0"/>
              <a:t>Calculate Course Outcomes (COs) and Program Learning Outcomes (</a:t>
            </a:r>
            <a:r>
              <a:rPr lang="en-US" dirty="0" err="1"/>
              <a:t>PlOs</a:t>
            </a:r>
            <a:r>
              <a:rPr lang="en-US" dirty="0"/>
              <a:t>), </a:t>
            </a:r>
          </a:p>
          <a:p>
            <a:pPr marL="342900" indent="-342900">
              <a:buAutoNum type="arabicPeriod"/>
            </a:pPr>
            <a:r>
              <a:rPr lang="en-US" dirty="0"/>
              <a:t>Record Student Evaluation Data, </a:t>
            </a:r>
          </a:p>
          <a:p>
            <a:pPr marL="342900" indent="-342900">
              <a:buAutoNum type="arabicPeriod"/>
            </a:pPr>
            <a:r>
              <a:rPr lang="en-US" dirty="0"/>
              <a:t>Generate OBE Marksheet and Course Evaluation Report, </a:t>
            </a:r>
          </a:p>
          <a:p>
            <a:pPr marL="342900" indent="-342900">
              <a:buAutoNum type="arabicPeriod" startAt="4"/>
            </a:pPr>
            <a:r>
              <a:rPr lang="en-US" dirty="0"/>
              <a:t>View result and download Transcript, </a:t>
            </a:r>
          </a:p>
          <a:p>
            <a:pPr marL="342900" indent="-342900">
              <a:buAutoNum type="arabicPeriod" startAt="4"/>
            </a:pPr>
            <a:r>
              <a:rPr lang="en-US" dirty="0"/>
              <a:t>Create Student/Faculty/Staff accounts and insert/adjust necessary data, </a:t>
            </a:r>
          </a:p>
          <a:p>
            <a:pPr marL="342900" indent="-342900">
              <a:buAutoNum type="arabicPeriod" startAt="6"/>
            </a:pPr>
            <a:r>
              <a:rPr lang="en-US" dirty="0"/>
              <a:t>Analyze student’s records, OBE Marksheets and Course evaluation reports over time </a:t>
            </a:r>
            <a:r>
              <a:rPr lang="en-US" dirty="0" err="1"/>
              <a:t>tosee</a:t>
            </a:r>
            <a:r>
              <a:rPr lang="en-US" dirty="0"/>
              <a:t> student performance pattern and </a:t>
            </a:r>
          </a:p>
          <a:p>
            <a:r>
              <a:rPr lang="en-US" dirty="0"/>
              <a:t>7.   Review and grade change request.</a:t>
            </a:r>
          </a:p>
        </p:txBody>
      </p:sp>
    </p:spTree>
    <p:extLst>
      <p:ext uri="{BB962C8B-B14F-4D97-AF65-F5344CB8AC3E}">
        <p14:creationId xmlns:p14="http://schemas.microsoft.com/office/powerpoint/2010/main" val="734571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6F425FA4-39FC-352F-577E-E839DFC1D1B2}"/>
              </a:ext>
            </a:extLst>
          </p:cNvPr>
          <p:cNvGraphicFramePr>
            <a:graphicFrameLocks noGrp="1"/>
          </p:cNvGraphicFramePr>
          <p:nvPr>
            <p:extLst>
              <p:ext uri="{D42A27DB-BD31-4B8C-83A1-F6EECF244321}">
                <p14:modId xmlns:p14="http://schemas.microsoft.com/office/powerpoint/2010/main" val="3546230785"/>
              </p:ext>
            </p:extLst>
          </p:nvPr>
        </p:nvGraphicFramePr>
        <p:xfrm>
          <a:off x="1686560" y="0"/>
          <a:ext cx="10505439" cy="6858000"/>
        </p:xfrm>
        <a:graphic>
          <a:graphicData uri="http://schemas.openxmlformats.org/drawingml/2006/table">
            <a:tbl>
              <a:tblPr firstRow="1" bandRow="1">
                <a:tableStyleId>{22838BEF-8BB2-4498-84A7-C5851F593DF1}</a:tableStyleId>
              </a:tblPr>
              <a:tblGrid>
                <a:gridCol w="1792894">
                  <a:extLst>
                    <a:ext uri="{9D8B030D-6E8A-4147-A177-3AD203B41FA5}">
                      <a16:colId xmlns:a16="http://schemas.microsoft.com/office/drawing/2014/main" val="3529049089"/>
                    </a:ext>
                  </a:extLst>
                </a:gridCol>
                <a:gridCol w="2075142">
                  <a:extLst>
                    <a:ext uri="{9D8B030D-6E8A-4147-A177-3AD203B41FA5}">
                      <a16:colId xmlns:a16="http://schemas.microsoft.com/office/drawing/2014/main" val="1121102520"/>
                    </a:ext>
                  </a:extLst>
                </a:gridCol>
                <a:gridCol w="2207382">
                  <a:extLst>
                    <a:ext uri="{9D8B030D-6E8A-4147-A177-3AD203B41FA5}">
                      <a16:colId xmlns:a16="http://schemas.microsoft.com/office/drawing/2014/main" val="2174406947"/>
                    </a:ext>
                  </a:extLst>
                </a:gridCol>
                <a:gridCol w="1998850">
                  <a:extLst>
                    <a:ext uri="{9D8B030D-6E8A-4147-A177-3AD203B41FA5}">
                      <a16:colId xmlns:a16="http://schemas.microsoft.com/office/drawing/2014/main" val="4040302524"/>
                    </a:ext>
                  </a:extLst>
                </a:gridCol>
                <a:gridCol w="2431171">
                  <a:extLst>
                    <a:ext uri="{9D8B030D-6E8A-4147-A177-3AD203B41FA5}">
                      <a16:colId xmlns:a16="http://schemas.microsoft.com/office/drawing/2014/main" val="419398948"/>
                    </a:ext>
                  </a:extLst>
                </a:gridCol>
              </a:tblGrid>
              <a:tr h="519081">
                <a:tc>
                  <a:txBody>
                    <a:bodyPr/>
                    <a:lstStyle/>
                    <a:p>
                      <a:r>
                        <a:rPr lang="en-US" sz="1100" dirty="0"/>
                        <a:t>Process Name</a:t>
                      </a:r>
                    </a:p>
                  </a:txBody>
                  <a:tcPr/>
                </a:tc>
                <a:tc>
                  <a:txBody>
                    <a:bodyPr/>
                    <a:lstStyle/>
                    <a:p>
                      <a:r>
                        <a:rPr lang="en-US" sz="1100" dirty="0"/>
                        <a:t>Stakeholders</a:t>
                      </a:r>
                    </a:p>
                  </a:txBody>
                  <a:tcPr/>
                </a:tc>
                <a:tc>
                  <a:txBody>
                    <a:bodyPr/>
                    <a:lstStyle/>
                    <a:p>
                      <a:r>
                        <a:rPr lang="en-US" sz="1100" dirty="0"/>
                        <a:t>Concerns(Problems)</a:t>
                      </a:r>
                    </a:p>
                  </a:txBody>
                  <a:tcPr/>
                </a:tc>
                <a:tc>
                  <a:txBody>
                    <a:bodyPr/>
                    <a:lstStyle/>
                    <a:p>
                      <a:r>
                        <a:rPr lang="en-US" sz="1100" dirty="0"/>
                        <a:t>Analysis( Reason of Problems)</a:t>
                      </a:r>
                    </a:p>
                  </a:txBody>
                  <a:tcPr/>
                </a:tc>
                <a:tc>
                  <a:txBody>
                    <a:bodyPr/>
                    <a:lstStyle/>
                    <a:p>
                      <a:r>
                        <a:rPr lang="en-US" sz="1100" dirty="0"/>
                        <a:t>Proposed Solution</a:t>
                      </a:r>
                    </a:p>
                  </a:txBody>
                  <a:tcPr/>
                </a:tc>
                <a:extLst>
                  <a:ext uri="{0D108BD9-81ED-4DB2-BD59-A6C34878D82A}">
                    <a16:rowId xmlns:a16="http://schemas.microsoft.com/office/drawing/2014/main" val="722516259"/>
                  </a:ext>
                </a:extLst>
              </a:tr>
              <a:tr h="2441266">
                <a:tc>
                  <a:txBody>
                    <a:bodyPr/>
                    <a:lstStyle/>
                    <a:p>
                      <a:r>
                        <a:rPr lang="en-US" sz="1100" kern="1200" dirty="0">
                          <a:solidFill>
                            <a:schemeClr val="dk1"/>
                          </a:solidFill>
                          <a:effectLst/>
                          <a:latin typeface="+mn-lt"/>
                          <a:ea typeface="+mn-ea"/>
                          <a:cs typeface="+mn-cs"/>
                        </a:rPr>
                        <a:t>Record student evaluation data</a:t>
                      </a:r>
                      <a:endParaRPr lang="en-US" sz="1100" dirty="0"/>
                    </a:p>
                  </a:txBody>
                  <a:tcPr/>
                </a:tc>
                <a:tc>
                  <a:txBody>
                    <a:bodyPr/>
                    <a:lstStyle/>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Faculty Member</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Student </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Administration</a:t>
                      </a:r>
                    </a:p>
                  </a:txBody>
                  <a:tcPr marL="114300" marR="114300" marT="0" marB="0"/>
                </a:tc>
                <a:tc>
                  <a:txBody>
                    <a:bodyPr/>
                    <a:lstStyle/>
                    <a:p>
                      <a:pPr marL="342900" marR="0" lvl="0" indent="-342900" algn="l" rtl="0">
                        <a:lnSpc>
                          <a:spcPct val="107000"/>
                        </a:lnSpc>
                        <a:spcBef>
                          <a:spcPts val="0"/>
                        </a:spcBef>
                        <a:spcAft>
                          <a:spcPts val="80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Project work, assignments, question papers, and answer scripts condition</a:t>
                      </a:r>
                    </a:p>
                    <a:p>
                      <a:pPr marL="342900" marR="0" lvl="0" indent="-342900" algn="l" rtl="0">
                        <a:lnSpc>
                          <a:spcPct val="107000"/>
                        </a:lnSpc>
                        <a:spcBef>
                          <a:spcPts val="0"/>
                        </a:spcBef>
                        <a:spcAft>
                          <a:spcPts val="80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Giving and Receiving process</a:t>
                      </a:r>
                    </a:p>
                    <a:p>
                      <a:pPr marL="342900" marR="0" lvl="0" indent="-342900" algn="l" rtl="0">
                        <a:lnSpc>
                          <a:spcPct val="107000"/>
                        </a:lnSpc>
                        <a:spcBef>
                          <a:spcPts val="0"/>
                        </a:spcBef>
                        <a:spcAft>
                          <a:spcPts val="80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Storage Problem</a:t>
                      </a:r>
                    </a:p>
                    <a:p>
                      <a:pPr marL="0" marR="0" lvl="0" indent="0" algn="l" rtl="0">
                        <a:lnSpc>
                          <a:spcPct val="107000"/>
                        </a:lnSpc>
                        <a:spcBef>
                          <a:spcPts val="0"/>
                        </a:spcBef>
                        <a:spcAft>
                          <a:spcPts val="800"/>
                        </a:spcAft>
                        <a:buFont typeface="+mj-lt"/>
                        <a:buNone/>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800"/>
                        </a:spcAft>
                        <a:buFont typeface="+mj-lt"/>
                        <a:buAutoNum type="arabicPeriod"/>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114300" marR="114300" marT="0" marB="0"/>
                </a:tc>
                <a:tc>
                  <a:txBody>
                    <a:bodyPr/>
                    <a:lstStyle/>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1. The hard copies of answer scripts, project reports, and question papers that are being stored physically may get damaged or lost</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2. The process of checking the answer script or receiving it and then recording it makes the process slow.</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3. Physical storage maybe a problem for hard copies</a:t>
                      </a:r>
                    </a:p>
                  </a:txBody>
                  <a:tcPr marL="114300" marR="114300" marT="0" marB="0"/>
                </a:tc>
                <a:tc>
                  <a:txBody>
                    <a:bodyPr/>
                    <a:lstStyle/>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The answer scripts and question paper are stored in the database, so it will be easy for him to find and search by student id. Which will be time reducing.</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Online submission of answer scripts saves time. Submitting online will be a good option for reducing storage problem</a:t>
                      </a:r>
                    </a:p>
                  </a:txBody>
                  <a:tcPr marL="114300" marR="114300" marT="0" marB="0"/>
                </a:tc>
                <a:extLst>
                  <a:ext uri="{0D108BD9-81ED-4DB2-BD59-A6C34878D82A}">
                    <a16:rowId xmlns:a16="http://schemas.microsoft.com/office/drawing/2014/main" val="4268542094"/>
                  </a:ext>
                </a:extLst>
              </a:tr>
              <a:tr h="3897653">
                <a:tc>
                  <a:txBody>
                    <a:bodyPr/>
                    <a:lstStyle/>
                    <a:p>
                      <a:r>
                        <a:rPr lang="en-US" sz="1100" kern="1200" dirty="0">
                          <a:solidFill>
                            <a:schemeClr val="dk1"/>
                          </a:solidFill>
                          <a:effectLst/>
                          <a:latin typeface="+mn-lt"/>
                          <a:ea typeface="+mn-ea"/>
                          <a:cs typeface="+mn-cs"/>
                        </a:rPr>
                        <a:t>Generate OBE Marksheet and Course Evaluation Report</a:t>
                      </a:r>
                      <a:endParaRPr lang="en-US" sz="1100" dirty="0"/>
                    </a:p>
                  </a:txBody>
                  <a:tcPr/>
                </a:tc>
                <a:tc>
                  <a:txBody>
                    <a:bodyPr/>
                    <a:lstStyle/>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Faculty Member</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Student </a:t>
                      </a:r>
                    </a:p>
                    <a:p>
                      <a:pPr marL="342900" marR="0" lvl="0" indent="-342900" algn="l" rtl="0">
                        <a:lnSpc>
                          <a:spcPct val="107000"/>
                        </a:lnSpc>
                        <a:spcBef>
                          <a:spcPts val="0"/>
                        </a:spcBef>
                        <a:spcAft>
                          <a:spcPts val="0"/>
                        </a:spcAft>
                        <a:buFont typeface="+mj-lt"/>
                        <a:buAutoNum type="arabicPeriod"/>
                      </a:pPr>
                      <a:r>
                        <a:rPr lang="en-US" sz="1100" kern="100" dirty="0">
                          <a:effectLst/>
                          <a:latin typeface="Calibri" panose="020F0502020204030204" pitchFamily="34" charset="0"/>
                          <a:ea typeface="Calibri" panose="020F0502020204030204" pitchFamily="34" charset="0"/>
                          <a:cs typeface="Arial" panose="020B0604020202020204" pitchFamily="34" charset="0"/>
                        </a:rPr>
                        <a:t>Administration</a:t>
                      </a:r>
                    </a:p>
                    <a:p>
                      <a:pPr marL="0" marR="0" lvl="0" indent="0" algn="l">
                        <a:lnSpc>
                          <a:spcPct val="107000"/>
                        </a:lnSpc>
                        <a:spcBef>
                          <a:spcPts val="0"/>
                        </a:spcBef>
                        <a:spcAft>
                          <a:spcPts val="0"/>
                        </a:spcAft>
                        <a:buFont typeface="+mj-lt"/>
                        <a:buNone/>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114300" marR="114300" marT="0" marB="0"/>
                </a:tc>
                <a:tc>
                  <a:txBody>
                    <a:bodyPr/>
                    <a:lstStyle/>
                    <a:p>
                      <a:r>
                        <a:rPr lang="en-US" sz="1100" dirty="0"/>
                        <a:t>1.   Storing hard      copies and soft copies becomes hard to manage</a:t>
                      </a:r>
                    </a:p>
                  </a:txBody>
                  <a:tcPr/>
                </a:tc>
                <a:tc>
                  <a:txBody>
                    <a:bodyPr/>
                    <a:lstStyle/>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1. Storing softcopies and hardcopies can</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become extremely difficult to manage when</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the organization has been operating for years.</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It also gets increasingly tedious to track</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documents to study student performance</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trends for a certain timeline.</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Updating information for a specific document</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would require tracking them, which in turn</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would make it harder to retrieve them and</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would require personnel to update various</a:t>
                      </a:r>
                    </a:p>
                    <a:p>
                      <a:pPr marL="0" marR="0" algn="l">
                        <a:lnSpc>
                          <a:spcPct val="107000"/>
                        </a:lnSpc>
                        <a:spcBef>
                          <a:spcPts val="0"/>
                        </a:spcBef>
                        <a:spcAft>
                          <a:spcPts val="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copies.</a:t>
                      </a:r>
                    </a:p>
                  </a:txBody>
                  <a:tcPr marL="68580" marR="68580" marT="0" marB="0"/>
                </a:tc>
                <a:tc>
                  <a:txBody>
                    <a:bodyPr/>
                    <a:lstStyle/>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 These problems can be fixed by</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maintaining these data tables in our</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database and giving necessary</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departments, offices, and outside</a:t>
                      </a:r>
                    </a:p>
                    <a:p>
                      <a:pPr marL="0" marR="0" algn="l">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parties (IEB) access via a user</a:t>
                      </a:r>
                    </a:p>
                  </a:txBody>
                  <a:tcPr marL="114300" marR="114300" marT="0" marB="0"/>
                </a:tc>
                <a:extLst>
                  <a:ext uri="{0D108BD9-81ED-4DB2-BD59-A6C34878D82A}">
                    <a16:rowId xmlns:a16="http://schemas.microsoft.com/office/drawing/2014/main" val="1218067920"/>
                  </a:ext>
                </a:extLst>
              </a:tr>
            </a:tbl>
          </a:graphicData>
        </a:graphic>
      </p:graphicFrame>
      <p:sp>
        <p:nvSpPr>
          <p:cNvPr id="10" name="TextBox 9">
            <a:extLst>
              <a:ext uri="{FF2B5EF4-FFF2-40B4-BE49-F238E27FC236}">
                <a16:creationId xmlns:a16="http://schemas.microsoft.com/office/drawing/2014/main" id="{DF2D858B-C168-E6A4-9296-578AEF5BC09F}"/>
              </a:ext>
            </a:extLst>
          </p:cNvPr>
          <p:cNvSpPr txBox="1"/>
          <p:nvPr/>
        </p:nvSpPr>
        <p:spPr>
          <a:xfrm>
            <a:off x="243840" y="3013501"/>
            <a:ext cx="1442720" cy="830997"/>
          </a:xfrm>
          <a:prstGeom prst="rect">
            <a:avLst/>
          </a:prstGeom>
          <a:noFill/>
        </p:spPr>
        <p:txBody>
          <a:bodyPr wrap="square" rtlCol="0">
            <a:spAutoFit/>
          </a:bodyPr>
          <a:lstStyle/>
          <a:p>
            <a:r>
              <a:rPr lang="en-US" sz="2400" b="1" dirty="0"/>
              <a:t>Problem</a:t>
            </a:r>
          </a:p>
          <a:p>
            <a:r>
              <a:rPr lang="en-US" sz="2400" b="1" dirty="0"/>
              <a:t>Analysis</a:t>
            </a:r>
          </a:p>
        </p:txBody>
      </p:sp>
    </p:spTree>
    <p:extLst>
      <p:ext uri="{BB962C8B-B14F-4D97-AF65-F5344CB8AC3E}">
        <p14:creationId xmlns:p14="http://schemas.microsoft.com/office/powerpoint/2010/main" val="24584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6648E-B057-6DD5-74DE-B8B974D64E08}"/>
              </a:ext>
            </a:extLst>
          </p:cNvPr>
          <p:cNvPicPr>
            <a:picLocks noChangeAspect="1"/>
          </p:cNvPicPr>
          <p:nvPr/>
        </p:nvPicPr>
        <p:blipFill>
          <a:blip r:embed="rId2"/>
          <a:stretch>
            <a:fillRect/>
          </a:stretch>
        </p:blipFill>
        <p:spPr>
          <a:xfrm>
            <a:off x="6096000" y="397764"/>
            <a:ext cx="6062472" cy="6062472"/>
          </a:xfrm>
          <a:prstGeom prst="rect">
            <a:avLst/>
          </a:prstGeom>
        </p:spPr>
      </p:pic>
    </p:spTree>
    <p:extLst>
      <p:ext uri="{BB962C8B-B14F-4D97-AF65-F5344CB8AC3E}">
        <p14:creationId xmlns:p14="http://schemas.microsoft.com/office/powerpoint/2010/main" val="765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74607F-6F2D-DB45-C2EB-A6DCEEB49FC0}"/>
              </a:ext>
            </a:extLst>
          </p:cNvPr>
          <p:cNvPicPr>
            <a:picLocks noChangeAspect="1"/>
          </p:cNvPicPr>
          <p:nvPr/>
        </p:nvPicPr>
        <p:blipFill>
          <a:blip r:embed="rId2"/>
          <a:stretch>
            <a:fillRect/>
          </a:stretch>
        </p:blipFill>
        <p:spPr>
          <a:xfrm>
            <a:off x="0" y="710214"/>
            <a:ext cx="12192000" cy="6147786"/>
          </a:xfrm>
          <a:prstGeom prst="rect">
            <a:avLst/>
          </a:prstGeom>
        </p:spPr>
      </p:pic>
      <p:sp>
        <p:nvSpPr>
          <p:cNvPr id="6" name="TextBox 5">
            <a:extLst>
              <a:ext uri="{FF2B5EF4-FFF2-40B4-BE49-F238E27FC236}">
                <a16:creationId xmlns:a16="http://schemas.microsoft.com/office/drawing/2014/main" id="{B32A19A0-AA21-06BA-3C6E-C21221A59FB0}"/>
              </a:ext>
            </a:extLst>
          </p:cNvPr>
          <p:cNvSpPr txBox="1"/>
          <p:nvPr/>
        </p:nvSpPr>
        <p:spPr>
          <a:xfrm>
            <a:off x="3271520" y="-20320"/>
            <a:ext cx="7112000" cy="769441"/>
          </a:xfrm>
          <a:prstGeom prst="rect">
            <a:avLst/>
          </a:prstGeom>
          <a:noFill/>
        </p:spPr>
        <p:txBody>
          <a:bodyPr wrap="square" rtlCol="0">
            <a:spAutoFit/>
          </a:bodyPr>
          <a:lstStyle/>
          <a:p>
            <a:r>
              <a:rPr lang="en-US" sz="4400" b="1" dirty="0"/>
              <a:t>Rich Picture (Proposed)</a:t>
            </a:r>
          </a:p>
        </p:txBody>
      </p:sp>
    </p:spTree>
    <p:extLst>
      <p:ext uri="{BB962C8B-B14F-4D97-AF65-F5344CB8AC3E}">
        <p14:creationId xmlns:p14="http://schemas.microsoft.com/office/powerpoint/2010/main" val="230357991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739</TotalTime>
  <Words>917</Words>
  <Application>Microsoft Macintosh PowerPoint</Application>
  <PresentationFormat>Widescreen</PresentationFormat>
  <Paragraphs>116</Paragraphs>
  <Slides>37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37</vt:i4>
      </vt:variant>
    </vt:vector>
  </HeadingPairs>
  <TitlesOfParts>
    <vt:vector size="43" baseType="lpstr">
      <vt:lpstr>Arial</vt:lpstr>
      <vt:lpstr>Calibri</vt:lpstr>
      <vt:lpstr>Calibri Light</vt:lpstr>
      <vt:lpstr>Tenorite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Monjurul Hoque Sharnav</dc:creator>
  <cp:lastModifiedBy>saqlainfahim.f@gmail.com</cp:lastModifiedBy>
  <cp:revision>58</cp:revision>
  <dcterms:created xsi:type="dcterms:W3CDTF">2023-04-19T18:31:50Z</dcterms:created>
  <dcterms:modified xsi:type="dcterms:W3CDTF">2023-04-26T23:26:14Z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